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7" r:id="rId11"/>
    <p:sldId id="261" r:id="rId12"/>
    <p:sldId id="256" r:id="rId13"/>
    <p:sldId id="276" r:id="rId14"/>
    <p:sldId id="258" r:id="rId15"/>
    <p:sldId id="262" r:id="rId16"/>
    <p:sldId id="259" r:id="rId17"/>
    <p:sldId id="27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3" userDrawn="1">
          <p15:clr>
            <a:srgbClr val="A4A3A4"/>
          </p15:clr>
        </p15:guide>
        <p15:guide id="2" pos="2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6433" autoAdjust="0"/>
  </p:normalViewPr>
  <p:slideViewPr>
    <p:cSldViewPr snapToGrid="0">
      <p:cViewPr varScale="1">
        <p:scale>
          <a:sx n="37" d="100"/>
          <a:sy n="37" d="100"/>
        </p:scale>
        <p:origin x="402" y="54"/>
      </p:cViewPr>
      <p:guideLst>
        <p:guide orient="horz" pos="2523"/>
        <p:guide pos="26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69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69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04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7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41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39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82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0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1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90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44171-D7BE-4342-A4EB-3470B7671808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19BD-7731-4767-BF93-C0D76DA7F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75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6.png"/><Relationship Id="rId7" Type="http://schemas.openxmlformats.org/officeDocument/2006/relationships/image" Target="../media/image39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0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0.png"/><Relationship Id="rId5" Type="http://schemas.openxmlformats.org/officeDocument/2006/relationships/image" Target="../media/image410.png"/><Relationship Id="rId4" Type="http://schemas.openxmlformats.org/officeDocument/2006/relationships/image" Target="../media/image40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0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7825" y="1071486"/>
            <a:ext cx="651813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atin typeface="Sitka Small" panose="02000505000000020004" pitchFamily="2" charset="0"/>
              </a:rPr>
              <a:t>Linear Algebra</a:t>
            </a:r>
            <a:endParaRPr lang="ru-RU" sz="6600" dirty="0">
              <a:latin typeface="Sitka Small" panose="02000505000000020004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87825" y="2408581"/>
            <a:ext cx="50803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Lecture 6: Convex Sets</a:t>
            </a:r>
            <a:endParaRPr lang="ru-RU" sz="4000" b="0" cap="none" spc="0" dirty="0">
              <a:ln w="0"/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187825" y="3434639"/>
            <a:ext cx="685800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251755" y="3770230"/>
            <a:ext cx="8022299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Nikolay V. Bogachev</a:t>
            </a:r>
          </a:p>
          <a:p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40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Moscow Institute of Physics and Technology</a:t>
            </a:r>
          </a:p>
          <a:p>
            <a:r>
              <a:rPr lang="en-US" sz="2000" dirty="0">
                <a:ln w="0"/>
                <a:latin typeface="Cambria Math" panose="02040503050406030204" pitchFamily="18" charset="0"/>
                <a:ea typeface="Cambria Math" panose="02040503050406030204" pitchFamily="18" charset="0"/>
              </a:rPr>
              <a:t>Department of Discrete Mathematics</a:t>
            </a:r>
          </a:p>
          <a:p>
            <a:r>
              <a:rPr lang="en-US" sz="200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Laboratory of Advanced </a:t>
            </a:r>
            <a:r>
              <a:rPr lang="en-US" sz="2000" cap="none" spc="0" dirty="0" err="1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Combinatorics</a:t>
            </a:r>
            <a:r>
              <a:rPr lang="en-US" sz="200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and Network Applications</a:t>
            </a:r>
            <a:endParaRPr lang="ru-RU" sz="2000" cap="none" spc="0" dirty="0">
              <a:ln w="0"/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564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7825" y="174932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Supporting Hyperplanes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187825" y="803935"/>
                <a:ext cx="7903557" cy="186512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b="0" i="1" cap="none" spc="0" dirty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that passes through a point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of a closed convex body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supporting </a:t>
                </a:r>
                <a:r>
                  <a:rPr lang="en-US" sz="3200" b="0" cap="none" spc="0" dirty="0" err="1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hyperplane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b="0" cap="none" spc="0" dirty="0" err="1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iff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m:rPr>
                        <m:sty m:val="p"/>
                      </m:rPr>
                      <a:rPr lang="en-US" sz="3200" b="0" i="0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803935"/>
                <a:ext cx="7903557" cy="1865126"/>
              </a:xfrm>
              <a:prstGeom prst="rect">
                <a:avLst/>
              </a:prstGeom>
              <a:blipFill rotWithShape="0">
                <a:blip r:embed="rId2"/>
                <a:stretch>
                  <a:fillRect l="-2006" t="-1961" r="-1929" b="-6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187825" y="2757161"/>
                <a:ext cx="7903557" cy="363791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Proof: 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m:rPr>
                        <m:sty m:val="p"/>
                      </m:rPr>
                      <a:rPr lang="en-US" sz="320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then points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lie in both sides of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Conversely, if points of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lie in both sides of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d>
                      <m:d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connecting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m:rPr>
                        <m:sty m:val="p"/>
                      </m:rPr>
                      <a:rPr lang="en-US" sz="3200" b="0" i="0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m:rPr>
                        <m:sty m:val="p"/>
                      </m:rPr>
                      <a:rPr lang="en-US" sz="3200" i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b="0" i="1" smtClean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since any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a limit point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Clearly,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≠∅.</m:t>
                    </m:r>
                  </m:oMath>
                </a14:m>
                <a:endParaRPr lang="en-US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2757161"/>
                <a:ext cx="7903557" cy="3637919"/>
              </a:xfrm>
              <a:prstGeom prst="rect">
                <a:avLst/>
              </a:prstGeom>
              <a:blipFill rotWithShape="0">
                <a:blip r:embed="rId3"/>
                <a:stretch>
                  <a:fillRect l="-2006" t="-1005" b="-3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Группа 29"/>
          <p:cNvGrpSpPr/>
          <p:nvPr/>
        </p:nvGrpSpPr>
        <p:grpSpPr>
          <a:xfrm>
            <a:off x="5290457" y="3081486"/>
            <a:ext cx="4571999" cy="3090178"/>
            <a:chOff x="678487" y="4111196"/>
            <a:chExt cx="2984874" cy="2136811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678487" y="4111196"/>
              <a:ext cx="2984874" cy="2126924"/>
              <a:chOff x="5926199" y="4368414"/>
              <a:chExt cx="2984874" cy="2126924"/>
            </a:xfrm>
          </p:grpSpPr>
          <p:grpSp>
            <p:nvGrpSpPr>
              <p:cNvPr id="8" name="Группа 7"/>
              <p:cNvGrpSpPr/>
              <p:nvPr/>
            </p:nvGrpSpPr>
            <p:grpSpPr>
              <a:xfrm>
                <a:off x="5926199" y="4368414"/>
                <a:ext cx="2984874" cy="2126924"/>
                <a:chOff x="5754166" y="1808868"/>
                <a:chExt cx="5419447" cy="3781111"/>
              </a:xfrm>
            </p:grpSpPr>
            <p:sp>
              <p:nvSpPr>
                <p:cNvPr id="9" name="Капля 8"/>
                <p:cNvSpPr/>
                <p:nvPr/>
              </p:nvSpPr>
              <p:spPr>
                <a:xfrm rot="7658162">
                  <a:off x="7496925" y="1731002"/>
                  <a:ext cx="1837369" cy="2336626"/>
                </a:xfrm>
                <a:prstGeom prst="teardrop">
                  <a:avLst>
                    <a:gd name="adj" fmla="val 66316"/>
                  </a:avLst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flipV="1">
                  <a:off x="7637795" y="1808868"/>
                  <a:ext cx="3267476" cy="378111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10125377" y="4029679"/>
                      <a:ext cx="1048236" cy="78276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Sup>
                              <m:sSub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/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bSup>
                          </m:oMath>
                        </m:oMathPara>
                      </a14:m>
                      <a:endParaRPr lang="ru-RU" sz="2800" dirty="0"/>
                    </a:p>
                  </p:txBody>
                </p:sp>
              </mc:Choice>
              <mc:Fallback xmlns="">
                <p:sp>
                  <p:nvSpPr>
                    <p:cNvPr id="12" name="TextBox 1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125377" y="4029679"/>
                      <a:ext cx="1048236" cy="782761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ru-RU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5754166" y="2082360"/>
                      <a:ext cx="1048236" cy="82356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Sup>
                              <m:sSubSup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/>
                              <m:sup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bSup>
                          </m:oMath>
                        </m:oMathPara>
                      </a14:m>
                      <a:endParaRPr lang="ru-RU" sz="2800" dirty="0"/>
                    </a:p>
                  </p:txBody>
                </p:sp>
              </mc:Choice>
              <mc:Fallback xmlns="">
                <p:sp>
                  <p:nvSpPr>
                    <p:cNvPr id="14" name="TextBox 1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754166" y="2082360"/>
                      <a:ext cx="1048236" cy="823569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ru-RU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8496806" y="2271154"/>
                      <a:ext cx="445058" cy="49214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oMath>
                        </m:oMathPara>
                      </a14:m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6" name="TextBox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496806" y="2271154"/>
                      <a:ext cx="445058" cy="492146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r="-20000" b="-21739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ru-RU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7836845" y="5327203"/>
                    <a:ext cx="321370" cy="43088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oMath>
                      </m:oMathPara>
                    </a14:m>
                    <a:endParaRPr lang="ru-RU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36845" y="5327203"/>
                    <a:ext cx="321370" cy="430887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319199" y="5735046"/>
                  <a:ext cx="608885" cy="5129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/>
                          <m:sup/>
                        </m:sSubSup>
                      </m:oMath>
                    </m:oMathPara>
                  </a14:m>
                  <a:endParaRPr lang="ru-RU" sz="28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9199" y="5735046"/>
                  <a:ext cx="608885" cy="512961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Прямая соединительная линия 14"/>
            <p:cNvCxnSpPr/>
            <p:nvPr/>
          </p:nvCxnSpPr>
          <p:spPr>
            <a:xfrm flipH="1" flipV="1">
              <a:off x="884256" y="4852615"/>
              <a:ext cx="2381458" cy="2908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908098" y="4416499"/>
              <a:ext cx="344906" cy="759880"/>
            </a:xfrm>
            <a:prstGeom prst="line">
              <a:avLst/>
            </a:prstGeom>
            <a:ln w="28575">
              <a:solidFill>
                <a:srgbClr val="41719C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380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2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0794" y="175847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Separation Theorem</a:t>
            </a:r>
            <a:endParaRPr lang="ru-RU" sz="4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187824" y="1250210"/>
                <a:ext cx="7864745" cy="285001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every point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a closed convex body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 </m:t>
                    </m:r>
                    <m:sSup>
                      <m:sSupPr>
                        <m:ctrlP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𝔼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there exists a supporting </a:t>
                </a:r>
                <a:r>
                  <a:rPr lang="en-US" sz="32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hyperplane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∋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b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endParaRPr lang="ru-RU" sz="32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4" y="1250210"/>
                <a:ext cx="7864745" cy="2850011"/>
              </a:xfrm>
              <a:prstGeom prst="rect">
                <a:avLst/>
              </a:prstGeom>
              <a:blipFill rotWithShape="0">
                <a:blip r:embed="rId2"/>
                <a:stretch>
                  <a:fillRect l="-2016" t="-12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187824" y="3291066"/>
                <a:ext cx="8017145" cy="33178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Proof</a:t>
                </a:r>
                <a:r>
                  <a:rPr lang="en-US" sz="32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:endParaRPr lang="ru-RU" sz="32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Let us prove by induction on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that there exists a 𝑘-dimensional plane through 𝑋 that does not intersect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br>
                  <a:rPr lang="en-US" sz="2800" dirty="0">
                    <a:latin typeface="Verdana" panose="020B0604030504040204" pitchFamily="34" charset="0"/>
                    <a:ea typeface="Verdana" panose="020B0604030504040204" pitchFamily="34" charset="0"/>
                  </a:rPr>
                </a:br>
                <a:endParaRPr lang="ru-RU" sz="2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4" y="3291066"/>
                <a:ext cx="8017145" cy="3317831"/>
              </a:xfrm>
              <a:prstGeom prst="rect">
                <a:avLst/>
              </a:prstGeom>
              <a:blipFill rotWithShape="0">
                <a:blip r:embed="rId3"/>
                <a:stretch>
                  <a:fillRect l="-1977" t="-1103" r="-9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061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87825" y="211016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Separation Theorem</a:t>
            </a:r>
            <a:endParaRPr lang="ru-RU" sz="4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187824" y="1378582"/>
                <a:ext cx="8004175" cy="186512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this plane is 𝑋. Assume that we have 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ru-RU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dim plane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with the required conditions. </a:t>
                </a: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4" y="1378582"/>
                <a:ext cx="8004175" cy="1865126"/>
              </a:xfrm>
              <a:prstGeom prst="rect">
                <a:avLst/>
              </a:prstGeom>
              <a:blipFill rotWithShape="0">
                <a:blip r:embed="rId2"/>
                <a:stretch>
                  <a:fillRect l="-1980" t="-1961" r="-1904" b="-6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187824" y="3928278"/>
                <a:ext cx="8004176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Pick any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ru-RU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dim space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containing 𝑃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2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3200" dirty="0" err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r>
                      <a:rPr lang="en-US" sz="32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). </m:t>
                    </m:r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Let us find our 𝑘-dim plane.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4" y="3928278"/>
                <a:ext cx="8004176" cy="1274195"/>
              </a:xfrm>
              <a:prstGeom prst="rect">
                <a:avLst/>
              </a:prstGeom>
              <a:blipFill rotWithShape="0">
                <a:blip r:embed="rId3"/>
                <a:stretch>
                  <a:fillRect l="-1980" t="-2871" r="-1904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638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87824" y="183980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Separation Theorem</a:t>
            </a:r>
            <a:endParaRPr lang="ru-RU" sz="4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187825" y="996518"/>
                <a:ext cx="8004175" cy="245605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b="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′=</m:t>
                    </m:r>
                    <m:r>
                      <a:rPr lang="en-US" sz="3200" b="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3200" b="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sz="3200" b="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 </m:t>
                    </m:r>
                  </m:oMath>
                </a14:m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a convex body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. Clearly,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m:rPr>
                        <m:sty m:val="p"/>
                      </m:rPr>
                      <a:rPr lang="en-US" sz="3200" b="0" i="0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Conversely, </a:t>
                </a: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3200" b="0" i="0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en-US" sz="3200" b="0" i="1" cap="none" spc="0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point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cap="none" spc="0" dirty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200" b="0" i="1" cap="none" spc="0" dirty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3200" b="0" i="1" cap="none" spc="0" dirty="0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,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Hence,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3200" b="0" i="0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996518"/>
                <a:ext cx="8004175" cy="2456057"/>
              </a:xfrm>
              <a:prstGeom prst="rect">
                <a:avLst/>
              </a:prstGeom>
              <a:blipFill rotWithShape="0">
                <a:blip r:embed="rId2"/>
                <a:stretch>
                  <a:fillRect l="-1980" t="-1489" b="-49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5450205" y="3527859"/>
            <a:ext cx="4364972" cy="2945296"/>
            <a:chOff x="5450205" y="3527859"/>
            <a:chExt cx="4364972" cy="2945296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24B2D519-E58C-4C7B-80C3-E1BE771953AC}"/>
                </a:ext>
              </a:extLst>
            </p:cNvPr>
            <p:cNvGrpSpPr/>
            <p:nvPr/>
          </p:nvGrpSpPr>
          <p:grpSpPr>
            <a:xfrm>
              <a:off x="5450205" y="3527859"/>
              <a:ext cx="4364972" cy="2945296"/>
              <a:chOff x="5605670" y="1245704"/>
              <a:chExt cx="4352382" cy="2849217"/>
            </a:xfrm>
          </p:grpSpPr>
          <p:sp>
            <p:nvSpPr>
              <p:cNvPr id="8" name="Полилиния: фигура 5">
                <a:extLst>
                  <a:ext uri="{FF2B5EF4-FFF2-40B4-BE49-F238E27FC236}">
                    <a16:creationId xmlns:a16="http://schemas.microsoft.com/office/drawing/2014/main" id="{592EFAE5-88B4-47E3-8953-527FD9305FB4}"/>
                  </a:ext>
                </a:extLst>
              </p:cNvPr>
              <p:cNvSpPr/>
              <p:nvPr/>
            </p:nvSpPr>
            <p:spPr>
              <a:xfrm>
                <a:off x="5605670" y="1245704"/>
                <a:ext cx="4352382" cy="2849217"/>
              </a:xfrm>
              <a:custGeom>
                <a:avLst/>
                <a:gdLst>
                  <a:gd name="connsiteX0" fmla="*/ 3414701 w 3619152"/>
                  <a:gd name="connsiteY0" fmla="*/ 1108605 h 2678187"/>
                  <a:gd name="connsiteX1" fmla="*/ 1824440 w 3619152"/>
                  <a:gd name="connsiteY1" fmla="*/ 8675 h 2678187"/>
                  <a:gd name="connsiteX2" fmla="*/ 88405 w 3619152"/>
                  <a:gd name="connsiteY2" fmla="*/ 697788 h 2678187"/>
                  <a:gd name="connsiteX3" fmla="*/ 525727 w 3619152"/>
                  <a:gd name="connsiteY3" fmla="*/ 2473579 h 2678187"/>
                  <a:gd name="connsiteX4" fmla="*/ 2844857 w 3619152"/>
                  <a:gd name="connsiteY4" fmla="*/ 2579596 h 2678187"/>
                  <a:gd name="connsiteX5" fmla="*/ 3533971 w 3619152"/>
                  <a:gd name="connsiteY5" fmla="*/ 1930240 h 2678187"/>
                  <a:gd name="connsiteX6" fmla="*/ 3414701 w 3619152"/>
                  <a:gd name="connsiteY6" fmla="*/ 1108605 h 2678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19152" h="2678187">
                    <a:moveTo>
                      <a:pt x="3414701" y="1108605"/>
                    </a:moveTo>
                    <a:cubicBezTo>
                      <a:pt x="3129779" y="788344"/>
                      <a:pt x="2378823" y="77144"/>
                      <a:pt x="1824440" y="8675"/>
                    </a:cubicBezTo>
                    <a:cubicBezTo>
                      <a:pt x="1270057" y="-59794"/>
                      <a:pt x="304857" y="286971"/>
                      <a:pt x="88405" y="697788"/>
                    </a:cubicBezTo>
                    <a:cubicBezTo>
                      <a:pt x="-128047" y="1108605"/>
                      <a:pt x="66318" y="2159944"/>
                      <a:pt x="525727" y="2473579"/>
                    </a:cubicBezTo>
                    <a:cubicBezTo>
                      <a:pt x="985136" y="2787214"/>
                      <a:pt x="2343483" y="2670153"/>
                      <a:pt x="2844857" y="2579596"/>
                    </a:cubicBezTo>
                    <a:cubicBezTo>
                      <a:pt x="3346231" y="2489040"/>
                      <a:pt x="3434580" y="2173196"/>
                      <a:pt x="3533971" y="1930240"/>
                    </a:cubicBezTo>
                    <a:cubicBezTo>
                      <a:pt x="3633362" y="1687284"/>
                      <a:pt x="3699623" y="1428866"/>
                      <a:pt x="3414701" y="1108605"/>
                    </a:cubicBez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9" name="Прямая соединительная линия 8">
                <a:extLst>
                  <a:ext uri="{FF2B5EF4-FFF2-40B4-BE49-F238E27FC236}">
                    <a16:creationId xmlns:a16="http://schemas.microsoft.com/office/drawing/2014/main" id="{5E8611E9-DDA7-46FA-B6BC-F96F1953DE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93925" y="2756452"/>
                <a:ext cx="2133600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Прямоугольник 9">
                    <a:extLst>
                      <a:ext uri="{FF2B5EF4-FFF2-40B4-BE49-F238E27FC236}">
                        <a16:creationId xmlns:a16="http://schemas.microsoft.com/office/drawing/2014/main" id="{318573A8-C46B-43AE-83CC-D89EB5D65E2D}"/>
                      </a:ext>
                    </a:extLst>
                  </p:cNvPr>
                  <p:cNvSpPr/>
                  <p:nvPr/>
                </p:nvSpPr>
                <p:spPr>
                  <a:xfrm>
                    <a:off x="6082895" y="2205590"/>
                    <a:ext cx="725409" cy="565699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3200" b="0" i="1" cap="none" spc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ru-RU" sz="3200" b="0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10" name="Прямоугольник 9">
                    <a:extLst>
                      <a:ext uri="{FF2B5EF4-FFF2-40B4-BE49-F238E27FC236}">
                        <a16:creationId xmlns="" xmlns:a16="http://schemas.microsoft.com/office/drawing/2014/main" xmlns:a14="http://schemas.microsoft.com/office/drawing/2010/main" id="{318573A8-C46B-43AE-83CC-D89EB5D65E2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82895" y="2205590"/>
                    <a:ext cx="725409" cy="565699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Прямоугольник 10">
                    <a:extLst>
                      <a:ext uri="{FF2B5EF4-FFF2-40B4-BE49-F238E27FC236}">
                        <a16:creationId xmlns:a16="http://schemas.microsoft.com/office/drawing/2014/main" id="{9CEAC4FE-0ED8-4BA1-9D31-2ED15B4ED5DE}"/>
                      </a:ext>
                    </a:extLst>
                  </p:cNvPr>
                  <p:cNvSpPr/>
                  <p:nvPr/>
                </p:nvSpPr>
                <p:spPr>
                  <a:xfrm>
                    <a:off x="8700132" y="2214804"/>
                    <a:ext cx="717034" cy="565699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3200" b="0" i="1" cap="none" spc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ru-RU" sz="3200" b="0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11" name="Прямоугольник 10">
                    <a:extLst>
                      <a:ext uri="{FF2B5EF4-FFF2-40B4-BE49-F238E27FC236}">
                        <a16:creationId xmlns="" xmlns:a16="http://schemas.microsoft.com/office/drawing/2014/main" xmlns:a14="http://schemas.microsoft.com/office/drawing/2010/main" id="{9CEAC4FE-0ED8-4BA1-9D31-2ED15B4ED5D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00132" y="2214804"/>
                    <a:ext cx="717034" cy="565699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Прямоугольник 11">
                    <a:extLst>
                      <a:ext uri="{FF2B5EF4-FFF2-40B4-BE49-F238E27FC236}">
                        <a16:creationId xmlns:a16="http://schemas.microsoft.com/office/drawing/2014/main" id="{9CB7E735-C23A-4E1F-A79F-28D73DCA77D5}"/>
                      </a:ext>
                    </a:extLst>
                  </p:cNvPr>
                  <p:cNvSpPr/>
                  <p:nvPr/>
                </p:nvSpPr>
                <p:spPr>
                  <a:xfrm>
                    <a:off x="7587709" y="2214804"/>
                    <a:ext cx="556364" cy="565699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200" b="0" i="1" cap="none" spc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𝐵</m:t>
                          </m:r>
                        </m:oMath>
                      </m:oMathPara>
                    </a14:m>
                    <a:endParaRPr lang="ru-RU" sz="3200" b="0" cap="none" spc="0" dirty="0">
                      <a:ln w="0"/>
                      <a:solidFill>
                        <a:schemeClr val="tx1"/>
                      </a:solidFill>
                      <a:effectLst/>
                    </a:endParaRPr>
                  </a:p>
                </p:txBody>
              </p:sp>
            </mc:Choice>
            <mc:Fallback xmlns="">
              <p:sp>
                <p:nvSpPr>
                  <p:cNvPr id="12" name="Прямоугольник 11">
                    <a:extLst>
                      <a:ext uri="{FF2B5EF4-FFF2-40B4-BE49-F238E27FC236}">
                        <a16:creationId xmlns="" xmlns:a16="http://schemas.microsoft.com/office/drawing/2014/main" xmlns:a14="http://schemas.microsoft.com/office/drawing/2010/main" id="{9CB7E735-C23A-4E1F-A79F-28D73DCA77D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87709" y="2214804"/>
                    <a:ext cx="556364" cy="565699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3" name="Овал 12">
                <a:extLst>
                  <a:ext uri="{FF2B5EF4-FFF2-40B4-BE49-F238E27FC236}">
                    <a16:creationId xmlns:a16="http://schemas.microsoft.com/office/drawing/2014/main" id="{8ABDB9A9-E7E5-4EFF-A700-A0F78AF4688E}"/>
                  </a:ext>
                </a:extLst>
              </p:cNvPr>
              <p:cNvSpPr/>
              <p:nvPr/>
            </p:nvSpPr>
            <p:spPr>
              <a:xfrm>
                <a:off x="7812000" y="271524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Овал 13">
                <a:extLst>
                  <a:ext uri="{FF2B5EF4-FFF2-40B4-BE49-F238E27FC236}">
                    <a16:creationId xmlns:a16="http://schemas.microsoft.com/office/drawing/2014/main" id="{0FBD07F3-6DB4-4B9A-97E9-2A4BCDA9CCB3}"/>
                  </a:ext>
                </a:extLst>
              </p:cNvPr>
              <p:cNvSpPr/>
              <p:nvPr/>
            </p:nvSpPr>
            <p:spPr>
              <a:xfrm>
                <a:off x="6684240" y="271524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Овал 14">
                <a:extLst>
                  <a:ext uri="{FF2B5EF4-FFF2-40B4-BE49-F238E27FC236}">
                    <a16:creationId xmlns:a16="http://schemas.microsoft.com/office/drawing/2014/main" id="{29AFAE6B-6811-42EC-8CF3-67CC939142C7}"/>
                  </a:ext>
                </a:extLst>
              </p:cNvPr>
              <p:cNvSpPr/>
              <p:nvPr/>
            </p:nvSpPr>
            <p:spPr>
              <a:xfrm>
                <a:off x="8787360" y="271524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Прямоугольник 15">
                  <a:extLst>
                    <a:ext uri="{FF2B5EF4-FFF2-40B4-BE49-F238E27FC236}">
                      <a16:creationId xmlns:a16="http://schemas.microsoft.com/office/drawing/2014/main" id="{318573A8-C46B-43AE-83CC-D89EB5D65E2D}"/>
                    </a:ext>
                  </a:extLst>
                </p:cNvPr>
                <p:cNvSpPr/>
                <p:nvPr/>
              </p:nvSpPr>
              <p:spPr>
                <a:xfrm>
                  <a:off x="6297737" y="3762307"/>
                  <a:ext cx="732893" cy="584775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ru-RU" sz="32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6" name="Прямоугольник 15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318573A8-C46B-43AE-83CC-D89EB5D65E2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97737" y="3762307"/>
                  <a:ext cx="732893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0997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87824" y="184637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Separation Theorem</a:t>
            </a:r>
            <a:endParaRPr lang="ru-RU" sz="4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280598" y="2443415"/>
                <a:ext cx="7911402" cy="186512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ru-RU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                                              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Then it remains to 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⊃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accent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a supporting hyperplane of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that contains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3200" b="0" i="0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ru-RU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598" y="2443415"/>
                <a:ext cx="7911402" cy="1865126"/>
              </a:xfrm>
              <a:prstGeom prst="rect">
                <a:avLst/>
              </a:prstGeom>
              <a:blipFill rotWithShape="0">
                <a:blip r:embed="rId2"/>
                <a:stretch>
                  <a:fillRect l="-1926" t="-1961" b="-6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280596" y="1206176"/>
                <a:ext cx="7575239" cy="58477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Hence,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3200" b="0" i="0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596" y="1206176"/>
                <a:ext cx="7575239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2011" t="-13542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280596" y="1169220"/>
                <a:ext cx="7911403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ru-RU" sz="3200" b="1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</a:t>
                </a:r>
                <a:r>
                  <a:rPr lang="ru-RU" sz="3200" b="1" dirty="0"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</a:t>
                </a:r>
                <a:r>
                  <a:rPr lang="ru-RU" sz="3200" dirty="0"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</a:t>
                </a:r>
                <a:r>
                  <a:rPr lang="ru-RU" sz="3200" b="1" dirty="0"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</a:t>
                </a:r>
                <a:r>
                  <a:rPr lang="en-US" sz="3200" b="1" dirty="0"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Therefore, </a:t>
                </a:r>
                <a:endParaRPr lang="en-US" sz="3200" b="0" i="1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cap="none" spc="0" smtClean="0">
                          <a:ln w="0"/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int</m:t>
                      </m:r>
                      <m:d>
                        <m:dPr>
                          <m:ctrlP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sz="3200" b="0" i="1" cap="none" spc="0" smtClean="0">
                                  <a:ln w="0"/>
                                  <a:solidFill>
                                    <a:srgbClr val="0070C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3200" b="0" i="1" cap="none" spc="0" smtClean="0">
                          <a:ln w="0"/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200" b="0" i="0" cap="none" spc="0" smtClean="0">
                          <a:ln w="0"/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int</m:t>
                      </m:r>
                      <m:d>
                        <m:dPr>
                          <m:ctrlP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sz="3200" b="0" i="1" cap="none" spc="0" smtClean="0">
                          <a:ln w="0"/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sSup>
                        <m:sSupPr>
                          <m:ctrlP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200" b="0" i="1" cap="none" spc="0" smtClean="0">
                          <a:ln w="0"/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596" y="1169220"/>
                <a:ext cx="7911403" cy="1274195"/>
              </a:xfrm>
              <a:prstGeom prst="rect">
                <a:avLst/>
              </a:prstGeom>
              <a:blipFill rotWithShape="0">
                <a:blip r:embed="rId4"/>
                <a:stretch>
                  <a:fillRect t="-28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280598" y="2443415"/>
                <a:ext cx="7987602" cy="68326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It follows that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m:rPr>
                        <m:sty m:val="p"/>
                      </m:rPr>
                      <a:rPr lang="en-US" sz="3200" b="0" i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en-US" sz="3200" b="0" i="1" smtClean="0">
                                <a:ln w="0"/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  <m:r>
                      <a:rPr lang="en-US" sz="3200" b="0" i="1" smtClean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598" y="2443415"/>
                <a:ext cx="7987602" cy="683264"/>
              </a:xfrm>
              <a:prstGeom prst="rect">
                <a:avLst/>
              </a:prstGeom>
              <a:blipFill rotWithShape="0">
                <a:blip r:embed="rId5"/>
                <a:stretch>
                  <a:fillRect l="-1907" t="-5357" b="-205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D14B18D3-F493-4C2C-82FE-1D8AF1242394}"/>
                  </a:ext>
                </a:extLst>
              </p:cNvPr>
              <p:cNvSpPr/>
              <p:nvPr/>
            </p:nvSpPr>
            <p:spPr>
              <a:xfrm>
                <a:off x="4280596" y="4431607"/>
                <a:ext cx="7911404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We change the notation: </a:t>
                </a: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200" b="0" i="1" cap="none" spc="0" smtClean="0">
                          <a:ln w="0"/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cap="none" spc="0" smtClean="0">
                          <a:ln w="0"/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sz="3200" b="0" i="1" cap="none" spc="0" smtClean="0">
                          <a:ln w="0"/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sSup>
                        <m:sSupPr>
                          <m:ctrlP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3200" b="0" i="1" cap="none" spc="0" smtClean="0">
                              <a:ln w="0"/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200" b="0" i="1" cap="none" spc="0" smtClean="0">
                          <a:ln w="0"/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cap="none" spc="0" smtClean="0">
                          <a:ln w="0"/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sz="3200" b="0" i="1" cap="none" spc="0" smtClean="0">
                          <a:ln w="0"/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US" sz="3200" b="0" i="1" cap="none" spc="0" smtClean="0">
                          <a:ln w="0"/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3200" b="0" i="1" cap="none" spc="0" smtClean="0">
                          <a:ln w="0"/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+1=</m:t>
                      </m:r>
                      <m:r>
                        <a:rPr lang="en-US" sz="3200" b="0" i="1" cap="none" spc="0" smtClean="0">
                          <a:ln w="0"/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cap="none" spc="0" smtClean="0">
                          <a:ln w="0"/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3200" b="0" cap="none" spc="0" dirty="0">
                  <a:ln w="0"/>
                  <a:solidFill>
                    <a:srgbClr val="0070C0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14B18D3-F493-4C2C-82FE-1D8AF12423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596" y="4431607"/>
                <a:ext cx="7911404" cy="1274195"/>
              </a:xfrm>
              <a:prstGeom prst="rect">
                <a:avLst/>
              </a:prstGeom>
              <a:blipFill rotWithShape="0">
                <a:blip r:embed="rId6"/>
                <a:stretch>
                  <a:fillRect l="-1926" t="-28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368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87825" y="201949"/>
            <a:ext cx="8004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Separation Theorem</a:t>
            </a:r>
            <a:endParaRPr lang="ru-RU" sz="4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187824" y="1077243"/>
                <a:ext cx="8004175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 be a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−2)</m:t>
                    </m:r>
                  </m:oMath>
                </a14:m>
                <a:r>
                  <a:rPr lang="en-US" sz="3200" b="0" cap="none" spc="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–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dim plane through </a:t>
                </a: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0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m:rPr>
                        <m:sty m:val="p"/>
                      </m:rPr>
                      <a:rPr lang="en-US" sz="3200" b="0" i="0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 ∅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. </a:t>
                </a:r>
                <a:endParaRPr lang="en-US" sz="3200" dirty="0">
                  <a:ln w="0"/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4" y="1077243"/>
                <a:ext cx="8004175" cy="1274195"/>
              </a:xfrm>
              <a:prstGeom prst="rect">
                <a:avLst/>
              </a:prstGeom>
              <a:blipFill rotWithShape="0">
                <a:blip r:embed="rId2"/>
                <a:stretch>
                  <a:fillRect l="-1980" t="-2871" r="-1904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55BAFF4C-9F48-4E8E-99C1-2C6F812F4A34}"/>
                  </a:ext>
                </a:extLst>
              </p:cNvPr>
              <p:cNvSpPr/>
              <p:nvPr/>
            </p:nvSpPr>
            <p:spPr>
              <a:xfrm>
                <a:off x="4187825" y="4408384"/>
                <a:ext cx="7759914" cy="1865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3200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i="1" dirty="0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 </m:t>
                    </m:r>
                  </m:oMath>
                </a14:m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′′</m:t>
                    </m:r>
                  </m:oMath>
                </a14:m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can not intersect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</m:oMath>
                </a14:m>
                <a:r>
                  <a:rPr lang="en-US" sz="3200" dirty="0">
                    <a:ln w="0"/>
                    <a:solidFill>
                      <a:schemeClr val="accent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simultaneously, we may assume that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 </m:t>
                    </m:r>
                  </m:oMath>
                </a14:m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intersects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ln w="0"/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while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i="1">
                        <a:ln w="0"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′′ </m:t>
                    </m:r>
                  </m:oMath>
                </a14:m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does not. </a:t>
                </a:r>
                <a:endParaRPr lang="ru-RU" sz="32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5BAFF4C-9F48-4E8E-99C1-2C6F812F4A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4408384"/>
                <a:ext cx="7759914" cy="1865126"/>
              </a:xfrm>
              <a:prstGeom prst="rect">
                <a:avLst/>
              </a:prstGeom>
              <a:blipFill rotWithShape="0">
                <a:blip r:embed="rId3"/>
                <a:stretch>
                  <a:fillRect l="-2042" t="-1961" b="-6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469DC36F-49EE-45FC-883D-3A36B0B9F772}"/>
                  </a:ext>
                </a:extLst>
              </p:cNvPr>
              <p:cNvSpPr/>
              <p:nvPr/>
            </p:nvSpPr>
            <p:spPr>
              <a:xfrm>
                <a:off x="4187825" y="2449616"/>
                <a:ext cx="8004174" cy="1865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20000"/>
                  </a:lnSpc>
                </a:pPr>
                <a:r>
                  <a:rPr lang="en-US" sz="3200" dirty="0">
                    <a:ln w="0"/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If a </a:t>
                </a:r>
                <a:r>
                  <a:rPr lang="en-US" sz="3200" dirty="0" err="1">
                    <a:ln w="0"/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hyperplane</a:t>
                </a:r>
                <a:r>
                  <a:rPr lang="en-US" sz="3200" dirty="0">
                    <a:ln w="0"/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⊃</m:t>
                    </m:r>
                    <m:r>
                      <m:rPr>
                        <m:sty m:val="p"/>
                      </m:rPr>
                      <a:rPr lang="en-US" sz="320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a:rPr lang="en-US" sz="3200" b="0" i="0" smtClean="0">
                        <a:ln w="0"/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20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ln w="0"/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3200" dirty="0">
                    <a:ln w="0"/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 divides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3200" dirty="0">
                    <a:ln w="0"/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 into 2 half-spaces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i="1">
                        <a:ln w="0"/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 </m:t>
                    </m:r>
                  </m:oMath>
                </a14:m>
                <a:r>
                  <a:rPr lang="en-US" sz="3200" dirty="0">
                    <a:ln w="0"/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and</a:t>
                </a:r>
                <a:r>
                  <a:rPr lang="en-US" sz="3200" dirty="0">
                    <a:ln w="0"/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i="1">
                        <a:ln w="0"/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′′.</m:t>
                    </m:r>
                  </m:oMath>
                </a14:m>
                <a:r>
                  <a:rPr lang="en-US" sz="3200" dirty="0">
                    <a:ln w="0"/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∩</m:t>
                    </m:r>
                    <m:r>
                      <m:rPr>
                        <m:sty m:val="p"/>
                      </m:rPr>
                      <a:rPr lang="en-US" sz="3200" i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</m:oMath>
                </a14:m>
                <a:r>
                  <a:rPr lang="en-US" sz="3200" dirty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 </a:t>
                </a:r>
                <a:r>
                  <a:rPr lang="en-US" sz="3200" dirty="0">
                    <a:ln w="0"/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sz="3200" b="0" i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′′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m:rPr>
                        <m:sty m:val="p"/>
                      </m:rPr>
                      <a:rPr lang="en-US" sz="3200" i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=∅</m:t>
                    </m:r>
                    <m:r>
                      <a:rPr lang="en-US" sz="3200" i="1">
                        <a:ln w="0"/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dirty="0">
                    <a:ln w="0"/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 we are done</a:t>
                </a:r>
                <a:r>
                  <a:rPr lang="en-US" sz="3200" dirty="0">
                    <a:ln w="0"/>
                    <a:solidFill>
                      <a:prstClr val="black"/>
                    </a:solidFill>
                    <a:effectLst>
                      <a:outerShdw blurRad="38100" dist="1905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  <a:cs typeface="Verdana" panose="020B0604030504040204" pitchFamily="34" charset="0"/>
                  </a:rPr>
                  <a:t>. </a:t>
                </a:r>
                <a:endParaRPr lang="ru-RU" sz="320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69DC36F-49EE-45FC-883D-3A36B0B9F7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2449616"/>
                <a:ext cx="8004174" cy="1865126"/>
              </a:xfrm>
              <a:prstGeom prst="rect">
                <a:avLst/>
              </a:prstGeom>
              <a:blipFill rotWithShape="0">
                <a:blip r:embed="rId4"/>
                <a:stretch>
                  <a:fillRect l="-1980" t="-1961" r="-1904" b="-84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251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87825" y="181645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The Separation Theorem</a:t>
            </a:r>
            <a:endParaRPr lang="ru-RU" sz="4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187825" y="1121605"/>
                <a:ext cx="7715252" cy="68326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Let us rotate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around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clockwise.</a:t>
                </a:r>
                <a:endParaRPr lang="ru-RU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1121605"/>
                <a:ext cx="7715252" cy="683264"/>
              </a:xfrm>
              <a:prstGeom prst="rect">
                <a:avLst/>
              </a:prstGeom>
              <a:blipFill rotWithShape="0">
                <a:blip r:embed="rId2"/>
                <a:stretch>
                  <a:fillRect l="-2054" t="-5357" b="-205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Капля 4"/>
          <p:cNvSpPr/>
          <p:nvPr/>
        </p:nvSpPr>
        <p:spPr>
          <a:xfrm rot="7658162">
            <a:off x="6446859" y="2440391"/>
            <a:ext cx="1625503" cy="2074799"/>
          </a:xfrm>
          <a:prstGeom prst="teardrop">
            <a:avLst>
              <a:gd name="adj" fmla="val 6631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6568010" y="2511044"/>
            <a:ext cx="2901345" cy="33451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7667858" y="2027583"/>
            <a:ext cx="833366" cy="4030078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507905" y="2486666"/>
                <a:ext cx="489173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7905" y="2486666"/>
                <a:ext cx="489173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425676" y="4546295"/>
                <a:ext cx="577338" cy="444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/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bSup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5676" y="4546295"/>
                <a:ext cx="577338" cy="44473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54646" y="5850174"/>
                <a:ext cx="554383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bSup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646" y="5850174"/>
                <a:ext cx="554383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32245" y="2560830"/>
                <a:ext cx="577338" cy="4447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/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245" y="2560830"/>
                <a:ext cx="577338" cy="44473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331708" y="2922063"/>
                <a:ext cx="395188" cy="4353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1708" y="2922063"/>
                <a:ext cx="395188" cy="4353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036924" y="4236978"/>
                <a:ext cx="278243" cy="38120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6924" y="4236978"/>
                <a:ext cx="278243" cy="38120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Дуга 16"/>
          <p:cNvSpPr/>
          <p:nvPr/>
        </p:nvSpPr>
        <p:spPr>
          <a:xfrm rot="19821492">
            <a:off x="7705563" y="3739459"/>
            <a:ext cx="626235" cy="606321"/>
          </a:xfrm>
          <a:prstGeom prst="arc">
            <a:avLst>
              <a:gd name="adj1" fmla="val 13094084"/>
              <a:gd name="adj2" fmla="val 21472026"/>
            </a:avLst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4418679" y="572429"/>
            <a:ext cx="7200001" cy="7200000"/>
            <a:chOff x="4418679" y="572429"/>
            <a:chExt cx="7200001" cy="720000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5101345" y="2953229"/>
              <a:ext cx="4313130" cy="1714967"/>
            </a:xfrm>
            <a:prstGeom prst="line">
              <a:avLst/>
            </a:prstGeom>
            <a:ln w="28575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Овал 1">
              <a:extLst>
                <a:ext uri="{FF2B5EF4-FFF2-40B4-BE49-F238E27FC236}">
                  <a16:creationId xmlns:a16="http://schemas.microsoft.com/office/drawing/2014/main" id="{B0CC5B3F-EDF2-4C71-81B2-181D139D6973}"/>
                </a:ext>
              </a:extLst>
            </p:cNvPr>
            <p:cNvSpPr/>
            <p:nvPr/>
          </p:nvSpPr>
          <p:spPr>
            <a:xfrm>
              <a:off x="4418679" y="572429"/>
              <a:ext cx="7200001" cy="7200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6432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800000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4800000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540000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740000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740000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096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6498" y="418290"/>
            <a:ext cx="8051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Convex Sets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96795" y="1378231"/>
            <a:ext cx="530145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Suppose 𝔸 is an affine space.</a:t>
            </a:r>
            <a:endParaRPr lang="ru-RU" sz="3200" b="0" cap="none" spc="0" dirty="0">
              <a:ln w="0"/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74352" y="2308194"/>
                <a:ext cx="7856688" cy="11818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</m:t>
                    </m:r>
                    <m:r>
                      <a:rPr lang="en-US" sz="3200" b="0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32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32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sz="32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sz="3200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3200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</m:d>
                        <m:r>
                          <a:rPr lang="en-US" sz="32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sz="3200" b="0" i="1" smtClean="0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0≤</m:t>
                    </m:r>
                    <m:r>
                      <a:rPr lang="en-US" sz="3200" b="0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sz="3200" b="0" i="1" smtClean="0">
                        <a:solidFill>
                          <a:schemeClr val="accent5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≤1}</m:t>
                    </m:r>
                  </m:oMath>
                </a14:m>
                <a:r>
                  <a:rPr lang="en-US" sz="3200" dirty="0">
                    <a:solidFill>
                      <a:schemeClr val="accent5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a </a:t>
                </a:r>
                <a:r>
                  <a:rPr lang="en-US" sz="3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segment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352" y="2308194"/>
                <a:ext cx="7856688" cy="1181862"/>
              </a:xfrm>
              <a:prstGeom prst="rect">
                <a:avLst/>
              </a:prstGeom>
              <a:blipFill rotWithShape="0">
                <a:blip r:embed="rId2"/>
                <a:stretch>
                  <a:fillRect l="-3103" t="-7216" r="-3491" b="-149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Группа 5"/>
          <p:cNvGrpSpPr/>
          <p:nvPr/>
        </p:nvGrpSpPr>
        <p:grpSpPr>
          <a:xfrm>
            <a:off x="8024614" y="2973898"/>
            <a:ext cx="3954422" cy="2774719"/>
            <a:chOff x="8024614" y="2973898"/>
            <a:chExt cx="3954422" cy="2774719"/>
          </a:xfrm>
        </p:grpSpPr>
        <p:sp>
          <p:nvSpPr>
            <p:cNvPr id="5" name="Полилиния 4"/>
            <p:cNvSpPr/>
            <p:nvPr/>
          </p:nvSpPr>
          <p:spPr>
            <a:xfrm>
              <a:off x="8024614" y="2973898"/>
              <a:ext cx="3954422" cy="2774719"/>
            </a:xfrm>
            <a:custGeom>
              <a:avLst/>
              <a:gdLst>
                <a:gd name="connsiteX0" fmla="*/ 2758438 w 2984239"/>
                <a:gd name="connsiteY0" fmla="*/ 1096839 h 1997220"/>
                <a:gd name="connsiteX1" fmla="*/ 1453421 w 2984239"/>
                <a:gd name="connsiteY1" fmla="*/ 13764 h 1997220"/>
                <a:gd name="connsiteX2" fmla="*/ 50749 w 2984239"/>
                <a:gd name="connsiteY2" fmla="*/ 573057 h 1997220"/>
                <a:gd name="connsiteX3" fmla="*/ 450244 w 2984239"/>
                <a:gd name="connsiteY3" fmla="*/ 1824808 h 1997220"/>
                <a:gd name="connsiteX4" fmla="*/ 1799650 w 2984239"/>
                <a:gd name="connsiteY4" fmla="*/ 1966851 h 1997220"/>
                <a:gd name="connsiteX5" fmla="*/ 2891603 w 2984239"/>
                <a:gd name="connsiteY5" fmla="*/ 1638377 h 1997220"/>
                <a:gd name="connsiteX6" fmla="*/ 2758438 w 2984239"/>
                <a:gd name="connsiteY6" fmla="*/ 1096839 h 199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84239" h="1997220">
                  <a:moveTo>
                    <a:pt x="2758438" y="1096839"/>
                  </a:moveTo>
                  <a:cubicBezTo>
                    <a:pt x="2518741" y="826070"/>
                    <a:pt x="1904702" y="101061"/>
                    <a:pt x="1453421" y="13764"/>
                  </a:cubicBezTo>
                  <a:cubicBezTo>
                    <a:pt x="1002140" y="-73533"/>
                    <a:pt x="217945" y="271216"/>
                    <a:pt x="50749" y="573057"/>
                  </a:cubicBezTo>
                  <a:cubicBezTo>
                    <a:pt x="-116447" y="874898"/>
                    <a:pt x="158761" y="1592509"/>
                    <a:pt x="450244" y="1824808"/>
                  </a:cubicBezTo>
                  <a:cubicBezTo>
                    <a:pt x="741727" y="2057107"/>
                    <a:pt x="1392757" y="1997923"/>
                    <a:pt x="1799650" y="1966851"/>
                  </a:cubicBezTo>
                  <a:cubicBezTo>
                    <a:pt x="2206543" y="1935779"/>
                    <a:pt x="2728846" y="1777460"/>
                    <a:pt x="2891603" y="1638377"/>
                  </a:cubicBezTo>
                  <a:cubicBezTo>
                    <a:pt x="3054360" y="1499294"/>
                    <a:pt x="2998135" y="1367608"/>
                    <a:pt x="2758438" y="1096839"/>
                  </a:cubicBezTo>
                  <a:close/>
                </a:path>
              </a:pathLst>
            </a:cu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Группа 13"/>
            <p:cNvGrpSpPr/>
            <p:nvPr/>
          </p:nvGrpSpPr>
          <p:grpSpPr>
            <a:xfrm>
              <a:off x="8167549" y="3032123"/>
              <a:ext cx="2681675" cy="2110351"/>
              <a:chOff x="7415198" y="3573750"/>
              <a:chExt cx="2681675" cy="2110351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 flipV="1">
                <a:off x="8007658" y="4145873"/>
                <a:ext cx="1287262" cy="1189607"/>
              </a:xfrm>
              <a:prstGeom prst="line">
                <a:avLst/>
              </a:prstGeom>
              <a:ln w="50800">
                <a:solidFill>
                  <a:srgbClr val="41719C"/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7415198" y="5099325"/>
                    <a:ext cx="603611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oMath>
                      </m:oMathPara>
                    </a14:m>
                    <a:endParaRPr lang="ru-RU" sz="3200" dirty="0"/>
                  </a:p>
                </p:txBody>
              </p:sp>
            </mc:Choice>
            <mc:Fallback xmlns="">
              <p:sp>
                <p:nvSpPr>
                  <p:cNvPr id="10" name="Text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15198" y="5099325"/>
                    <a:ext cx="603611" cy="584775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8846892" y="3573750"/>
                    <a:ext cx="466078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oMath>
                      </m:oMathPara>
                    </a14:m>
                    <a:endParaRPr lang="ru-RU" sz="3200" dirty="0"/>
                  </a:p>
                </p:txBody>
              </p:sp>
            </mc:Choice>
            <mc:Fallback xmlns=""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846892" y="3573750"/>
                    <a:ext cx="466078" cy="58477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9797098" y="5099326"/>
                    <a:ext cx="299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oMath>
                      </m:oMathPara>
                    </a14:m>
                    <a:endParaRPr lang="ru-RU" sz="3200" dirty="0"/>
                  </a:p>
                </p:txBody>
              </p:sp>
            </mc:Choice>
            <mc:Fallback xmlns="">
              <p:sp>
                <p:nvSpPr>
                  <p:cNvPr id="12" name="TextBox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97098" y="5099326"/>
                    <a:ext cx="299775" cy="58477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r="-42857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3" name="Прямоугольник 12"/>
          <p:cNvSpPr/>
          <p:nvPr/>
        </p:nvSpPr>
        <p:spPr>
          <a:xfrm>
            <a:off x="4198138" y="3752461"/>
            <a:ext cx="452788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is </a:t>
            </a:r>
            <a:r>
              <a:rPr lang="en-US" sz="3200" b="0" cap="none" spc="0" dirty="0">
                <a:ln w="0"/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convex</a:t>
            </a:r>
            <a:r>
              <a:rPr lang="en-US" sz="3200" b="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198146" y="4879117"/>
                <a:ext cx="6096000" cy="18107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Planes are convex sets.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n w="0"/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3200" i="1">
                            <a:ln w="0"/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n w="0"/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3200" i="1">
                            <a:ln w="0"/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are convex,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n w="0"/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3200" i="1">
                            <a:ln w="0"/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US" sz="3200" i="1">
                            <a:ln w="0"/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3200" i="1">
                            <a:ln w="0"/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also convex.</a:t>
                </a:r>
                <a:endParaRPr lang="ru-RU" sz="3200" dirty="0">
                  <a:ln w="0"/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146" y="4879117"/>
                <a:ext cx="6096000" cy="1810752"/>
              </a:xfrm>
              <a:prstGeom prst="rect">
                <a:avLst/>
              </a:prstGeom>
              <a:blipFill rotWithShape="0">
                <a:blip r:embed="rId6"/>
                <a:stretch>
                  <a:fillRect l="-2600" t="-2020" b="-101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780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7825" y="245713"/>
            <a:ext cx="7991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Convex Hull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52431" y="953599"/>
            <a:ext cx="8017335" cy="18107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 </a:t>
            </a:r>
            <a:r>
              <a:rPr lang="en-US" sz="3200" b="0" cap="none" spc="0" dirty="0">
                <a:ln w="0"/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convex linear combination </a:t>
            </a:r>
            <a:r>
              <a:rPr lang="en-US" sz="3200" b="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of points in 𝔸 is </a:t>
            </a:r>
          </a:p>
          <a:p>
            <a:pPr algn="just">
              <a:lnSpc>
                <a:spcPct val="120000"/>
              </a:lnSpc>
            </a:pPr>
            <a:r>
              <a:rPr lang="en-US" sz="3200" dirty="0">
                <a:ln w="0"/>
                <a:latin typeface="Cambria Math" panose="02040503050406030204" pitchFamily="18" charset="0"/>
                <a:ea typeface="Cambria Math" panose="02040503050406030204" pitchFamily="18" charset="0"/>
              </a:rPr>
              <a:t>their </a:t>
            </a:r>
            <a:r>
              <a:rPr lang="en-US" sz="3200" dirty="0" err="1">
                <a:ln w="0"/>
                <a:latin typeface="Cambria Math" panose="02040503050406030204" pitchFamily="18" charset="0"/>
                <a:ea typeface="Cambria Math" panose="02040503050406030204" pitchFamily="18" charset="0"/>
              </a:rPr>
              <a:t>barycentric</a:t>
            </a:r>
            <a:r>
              <a:rPr lang="en-US" sz="3200" dirty="0">
                <a:ln w="0"/>
                <a:latin typeface="Cambria Math" panose="02040503050406030204" pitchFamily="18" charset="0"/>
                <a:ea typeface="Cambria Math" panose="02040503050406030204" pitchFamily="18" charset="0"/>
              </a:rPr>
              <a:t> combination with non-negative coefficients</a:t>
            </a:r>
            <a:r>
              <a:rPr lang="en-US" sz="3200" b="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ru-RU" sz="3200" b="0" cap="none" spc="0" dirty="0">
              <a:ln w="0"/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52431" y="2764351"/>
                <a:ext cx="8017336" cy="197951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 </m:t>
                        </m:r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cap="none" spc="0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0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convex,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also contains every convex combination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200" b="0" i="1" cap="none" spc="0" smtClean="0">
                            <a:ln w="0"/>
                            <a:solidFill>
                              <a:schemeClr val="accent5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b="0" i="1" cap="none" spc="0" smtClean="0">
                            <a:ln w="0"/>
                            <a:solidFill>
                              <a:schemeClr val="accent5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b="0" i="1" cap="none" spc="0" smtClean="0">
                            <a:ln w="0"/>
                            <a:solidFill>
                              <a:schemeClr val="accent5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ru-RU" sz="3200" b="0" i="1" cap="none" spc="0" smtClean="0">
                            <a:ln w="0"/>
                            <a:solidFill>
                              <a:schemeClr val="accent5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3200" b="0" i="1" cap="none" spc="0" smtClean="0">
                            <a:ln w="0"/>
                            <a:solidFill>
                              <a:schemeClr val="accent5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sz="3200" b="0" i="1" cap="none" spc="0" smtClean="0">
                                <a:ln w="0"/>
                                <a:solidFill>
                                  <a:schemeClr val="accent5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cap="none" spc="0" smtClean="0">
                                <a:ln w="0"/>
                                <a:solidFill>
                                  <a:schemeClr val="accent5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3200" b="0" i="1" cap="none" spc="0" smtClean="0">
                                <a:ln w="0"/>
                                <a:solidFill>
                                  <a:schemeClr val="accent5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b="0" i="1" cap="none" spc="0" smtClean="0">
                                <a:ln w="0"/>
                                <a:solidFill>
                                  <a:schemeClr val="accent5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cap="none" spc="0" smtClean="0">
                                <a:ln w="0"/>
                                <a:solidFill>
                                  <a:schemeClr val="accent5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3200" b="0" i="1" cap="none" spc="0" smtClean="0">
                                <a:ln w="0"/>
                                <a:solidFill>
                                  <a:schemeClr val="accent5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ru-RU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431" y="2764351"/>
                <a:ext cx="8017336" cy="1979516"/>
              </a:xfrm>
              <a:prstGeom prst="rect">
                <a:avLst/>
              </a:prstGeom>
              <a:blipFill rotWithShape="0">
                <a:blip r:embed="rId2"/>
                <a:stretch>
                  <a:fillRect l="-1901" t="-1846" r="-1977" b="-4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174665" y="4743867"/>
                <a:ext cx="8017335" cy="1810752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any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m:rPr>
                        <m:nor/>
                      </m:rPr>
                      <a:rPr lang="en-US" sz="3200" dirty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𝔸</m:t>
                    </m:r>
                    <m:r>
                      <m:rPr>
                        <m:nor/>
                      </m:rPr>
                      <a:rPr lang="en-US" sz="3200" b="0" i="0" dirty="0" smtClean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 set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cap="none" spc="0" smtClean="0">
                        <a:ln w="0"/>
                        <a:solidFill>
                          <a:schemeClr val="accent5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conv</m:t>
                    </m:r>
                    <m:r>
                      <a:rPr lang="en-US" sz="3200" b="0" i="1" cap="none" spc="0" smtClean="0">
                        <a:ln w="0"/>
                        <a:solidFill>
                          <a:schemeClr val="accent5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b="0" i="1" cap="none" spc="0" smtClean="0">
                        <a:ln w="0"/>
                        <a:solidFill>
                          <a:schemeClr val="accent5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cap="none" spc="0" smtClean="0">
                        <a:ln w="0"/>
                        <a:solidFill>
                          <a:schemeClr val="accent5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accent5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of all convex combinations of points in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also convex. It is a </a:t>
                </a:r>
                <a:r>
                  <a:rPr lang="en-US" sz="3200" b="0" cap="none" spc="0" dirty="0">
                    <a:ln w="0"/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convex hull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ru-RU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665" y="4743867"/>
                <a:ext cx="8017335" cy="1810752"/>
              </a:xfrm>
              <a:prstGeom prst="rect">
                <a:avLst/>
              </a:prstGeom>
              <a:blipFill rotWithShape="0">
                <a:blip r:embed="rId3"/>
                <a:stretch>
                  <a:fillRect l="-1977" t="-2020" r="-1901" b="-101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86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7825" y="257070"/>
            <a:ext cx="7957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Simplex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187825" y="964956"/>
                <a:ext cx="7903561" cy="186512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A </a:t>
                </a:r>
                <a:r>
                  <a:rPr lang="en-US" sz="3200" b="0" cap="none" spc="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convex hull of 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a set of </a:t>
                </a:r>
                <a:r>
                  <a:rPr lang="en-US" sz="3200" b="0" cap="none" spc="0" dirty="0" err="1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affinely</a:t>
                </a: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independent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nor/>
                      </m:rPr>
                      <a:rPr lang="en-US" sz="3200" dirty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𝔸</m:t>
                    </m:r>
                  </m:oMath>
                </a14:m>
                <a:r>
                  <a:rPr lang="en-US" sz="3200" dirty="0">
                    <a:ln w="0"/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</a:t>
                </a: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-dim </a:t>
                </a:r>
                <a:r>
                  <a:rPr lang="en-US" sz="3200" b="0" cap="none" spc="0" dirty="0">
                    <a:ln w="0"/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simplex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or a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-simplex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964956"/>
                <a:ext cx="7903561" cy="1865126"/>
              </a:xfrm>
              <a:prstGeom prst="rect">
                <a:avLst/>
              </a:prstGeom>
              <a:blipFill rotWithShape="0">
                <a:blip r:embed="rId2"/>
                <a:stretch>
                  <a:fillRect l="-2006" t="-1961" r="-1929" b="-6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4187825" y="2775708"/>
            <a:ext cx="8004175" cy="12741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0" cap="none" spc="0" dirty="0">
                <a:ln w="0"/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0-simplex is a point, 1-simplex is a segment, 2-simplex is a triangle, etc.</a:t>
            </a:r>
            <a:endParaRPr lang="ru-RU" sz="3200" b="0" cap="none" spc="0" dirty="0">
              <a:ln w="0"/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F69F3FCC-CF0B-4B32-BADA-C5FEEA1EB23F}"/>
              </a:ext>
            </a:extLst>
          </p:cNvPr>
          <p:cNvGrpSpPr/>
          <p:nvPr/>
        </p:nvGrpSpPr>
        <p:grpSpPr>
          <a:xfrm>
            <a:off x="4258493" y="3936176"/>
            <a:ext cx="7551035" cy="2483842"/>
            <a:chOff x="4258493" y="3936176"/>
            <a:chExt cx="7551035" cy="2483842"/>
          </a:xfrm>
        </p:grpSpPr>
        <p:sp>
          <p:nvSpPr>
            <p:cNvPr id="4" name="Равнобедренный треугольник 3"/>
            <p:cNvSpPr/>
            <p:nvPr/>
          </p:nvSpPr>
          <p:spPr>
            <a:xfrm rot="3721833">
              <a:off x="10804167" y="4477616"/>
              <a:ext cx="1546802" cy="463921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0967458" y="4107637"/>
              <a:ext cx="822982" cy="478545"/>
            </a:xfrm>
            <a:prstGeom prst="line">
              <a:avLst/>
            </a:prstGeom>
            <a:ln w="25400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5884698" y="5532179"/>
              <a:ext cx="1191840" cy="0"/>
            </a:xfrm>
            <a:prstGeom prst="line">
              <a:avLst/>
            </a:prstGeom>
            <a:ln w="28575">
              <a:solidFill>
                <a:srgbClr val="41719C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Равнобедренный треугольник 6"/>
            <p:cNvSpPr/>
            <p:nvPr/>
          </p:nvSpPr>
          <p:spPr>
            <a:xfrm>
              <a:off x="7855935" y="4107637"/>
              <a:ext cx="1555761" cy="1420427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rgbClr val="4171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>
              <a:off x="10189577" y="4107637"/>
              <a:ext cx="1555761" cy="1420427"/>
            </a:xfrm>
            <a:prstGeom prst="triangl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>
              <a:solidFill>
                <a:srgbClr val="4171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4813026" y="5501433"/>
              <a:ext cx="65597" cy="64008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rgbClr val="4171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4258493" y="5816912"/>
                  <a:ext cx="130923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ru-RU" sz="3200" dirty="0"/>
                </a:p>
              </p:txBody>
            </p:sp>
          </mc:Choice>
          <mc:Fallback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493" y="5816912"/>
                  <a:ext cx="1309238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5825999" y="5816911"/>
                  <a:ext cx="130923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oMath>
                    </m:oMathPara>
                  </a14:m>
                  <a:endParaRPr lang="ru-RU" sz="3200" dirty="0"/>
                </a:p>
              </p:txBody>
            </p:sp>
          </mc:Choice>
          <mc:Fallback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5999" y="5816911"/>
                  <a:ext cx="1309238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7979196" y="5816911"/>
                  <a:ext cx="130923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=2</m:t>
                        </m:r>
                      </m:oMath>
                    </m:oMathPara>
                  </a14:m>
                  <a:endParaRPr lang="ru-RU" sz="3200" dirty="0"/>
                </a:p>
              </p:txBody>
            </p:sp>
          </mc:Choice>
          <mc:Fallback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79196" y="5816911"/>
                  <a:ext cx="1309238" cy="5847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10312838" y="5835243"/>
                  <a:ext cx="130923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=3</m:t>
                        </m:r>
                      </m:oMath>
                    </m:oMathPara>
                  </a14:m>
                  <a:endParaRPr lang="ru-RU" sz="3200" dirty="0"/>
                </a:p>
              </p:txBody>
            </p:sp>
          </mc:Choice>
          <mc:Fallback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12838" y="5835243"/>
                  <a:ext cx="1309238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11747778" y="4576188"/>
              <a:ext cx="41522" cy="951876"/>
            </a:xfrm>
            <a:prstGeom prst="line">
              <a:avLst/>
            </a:prstGeom>
            <a:ln w="25400">
              <a:solidFill>
                <a:srgbClr val="41719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>
              <a:stCxn id="10" idx="2"/>
              <a:endCxn id="4" idx="0"/>
            </p:cNvCxnSpPr>
            <p:nvPr/>
          </p:nvCxnSpPr>
          <p:spPr>
            <a:xfrm flipV="1">
              <a:off x="10189577" y="4600787"/>
              <a:ext cx="1592858" cy="927277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rgbClr val="41719C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8440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7825" y="188675"/>
            <a:ext cx="7795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Neighborhoods and Interior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187825" y="1052775"/>
                <a:ext cx="7903561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An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-neighborhood of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3200" i="1" dirty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𝔼</m:t>
                        </m:r>
                      </m:e>
                      <m:sup>
                        <m:r>
                          <a:rPr lang="en-US" sz="3200" i="1" dirty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an open ball </a:t>
                </a:r>
                <a14:m>
                  <m:oMath xmlns:m="http://schemas.openxmlformats.org/officeDocument/2006/math"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200" i="1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</m:d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3200" i="1" dirty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𝔼</m:t>
                        </m:r>
                      </m:e>
                      <m:sup>
                        <m:r>
                          <a:rPr lang="en-US" sz="3200" i="1" dirty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∣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&lt;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1052775"/>
                <a:ext cx="7903561" cy="1274195"/>
              </a:xfrm>
              <a:prstGeom prst="rect">
                <a:avLst/>
              </a:prstGeom>
              <a:blipFill rotWithShape="0">
                <a:blip r:embed="rId2"/>
                <a:stretch>
                  <a:fillRect l="-2006" t="-2871" r="-1929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87825" y="2333707"/>
                <a:ext cx="8004173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i="1" dirty="0" smtClean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i="1" dirty="0" smtClean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i="1" dirty="0" smtClean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an</a:t>
                </a:r>
                <a:r>
                  <a:rPr lang="en-US" sz="3200" dirty="0">
                    <a:ln w="0"/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interior point </a:t>
                </a: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of the set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sz="3200" i="1" dirty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i="1" dirty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3200" i="1" dirty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</m:d>
                    <m:r>
                      <a:rPr lang="en-US" sz="3200" b="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a:rPr lang="en-US" sz="320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for some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3200" i="1" dirty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&gt; 0</m:t>
                    </m:r>
                    <m:r>
                      <a:rPr lang="en-US" sz="3200" b="0" i="0" dirty="0" smtClean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2333707"/>
                <a:ext cx="8004173" cy="1274195"/>
              </a:xfrm>
              <a:prstGeom prst="rect">
                <a:avLst/>
              </a:prstGeom>
              <a:blipFill rotWithShape="0">
                <a:blip r:embed="rId3"/>
                <a:stretch>
                  <a:fillRect t="-2871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4187825" y="3602764"/>
                <a:ext cx="8004175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i="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A set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0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m:rPr>
                        <m:sty m:val="p"/>
                      </m:rPr>
                      <a:rPr lang="en-US" sz="3200" i="0" dirty="0" err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nt</m:t>
                    </m:r>
                    <m:r>
                      <a:rPr lang="en-US" sz="320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3200" i="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of all interior points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sSup>
                      <m:sSupPr>
                        <m:ctrlP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𝔼</m:t>
                        </m:r>
                      </m:e>
                      <m:sup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sz="3200" i="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i="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called the </a:t>
                </a:r>
                <a:r>
                  <a:rPr lang="en-US" sz="3200" i="0" dirty="0">
                    <a:ln w="0"/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interior</a:t>
                </a:r>
                <a:r>
                  <a:rPr lang="en-US" sz="3200" i="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of</a:t>
                </a: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ru-RU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3602764"/>
                <a:ext cx="8004175" cy="1274195"/>
              </a:xfrm>
              <a:prstGeom prst="rect">
                <a:avLst/>
              </a:prstGeom>
              <a:blipFill rotWithShape="0">
                <a:blip r:embed="rId4"/>
                <a:stretch>
                  <a:fillRect l="-1980" t="-2871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4187825" y="4895571"/>
                <a:ext cx="8004172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</m:t>
                    </m:r>
                    <m:r>
                      <m:rPr>
                        <m:sty m:val="p"/>
                      </m:rPr>
                      <a:rPr lang="en-US" sz="3200" i="0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nt</m:t>
                    </m:r>
                    <m:d>
                      <m:dPr>
                        <m:ctrlPr>
                          <a:rPr lang="en-US" sz="3200" i="1" dirty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≠∅</m:t>
                    </m:r>
                  </m:oMath>
                </a14:m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for a convex set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a </a:t>
                </a:r>
                <a:r>
                  <a:rPr lang="en-US" sz="3200" dirty="0">
                    <a:ln w="0"/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convex body.</a:t>
                </a:r>
                <a:endParaRPr lang="ru-RU" sz="3200" b="0" cap="none" spc="0" dirty="0">
                  <a:ln w="0"/>
                  <a:solidFill>
                    <a:srgbClr val="FF0000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4895571"/>
                <a:ext cx="8004172" cy="1274195"/>
              </a:xfrm>
              <a:prstGeom prst="rect">
                <a:avLst/>
              </a:prstGeom>
              <a:blipFill rotWithShape="0">
                <a:blip r:embed="rId5"/>
                <a:stretch>
                  <a:fillRect l="-1980" t="-2871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971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6498" y="382665"/>
            <a:ext cx="8051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Convex Body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187825" y="1171742"/>
                <a:ext cx="7903560" cy="117570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Suppose M is convex. Then </a:t>
                </a:r>
                <a:endParaRPr lang="en-US" sz="3200" b="0" i="0" dirty="0">
                  <a:ln w="0"/>
                  <a:solidFill>
                    <a:srgbClr val="0070C0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e>
                    </m:d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≠∅</m:t>
                    </m:r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m:rPr>
                        <m:sty m:val="p"/>
                      </m:rPr>
                      <a:rPr lang="en-US" sz="3200" b="0" i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aff</m:t>
                    </m:r>
                    <m:d>
                      <m:dPr>
                        <m:ctrlP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𝔼</m:t>
                        </m:r>
                      </m:e>
                      <m:sup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b="0" cap="none" spc="0" dirty="0">
                    <a:ln w="0"/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en-US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1171742"/>
                <a:ext cx="7903560" cy="1175706"/>
              </a:xfrm>
              <a:prstGeom prst="rect">
                <a:avLst/>
              </a:prstGeom>
              <a:blipFill rotWithShape="0">
                <a:blip r:embed="rId2"/>
                <a:stretch>
                  <a:fillRect l="-2006" t="-3109" b="-160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87825" y="2664418"/>
                <a:ext cx="8004174" cy="186512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b="1" dirty="0">
                    <a:ln w="0"/>
                    <a:latin typeface="Cambria" panose="02040503050406030204" pitchFamily="18" charset="0"/>
                    <a:ea typeface="Cambria" panose="02040503050406030204" pitchFamily="18" charset="0"/>
                  </a:rPr>
                  <a:t>Proof: </a:t>
                </a: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aff</m:t>
                    </m:r>
                    <m:d>
                      <m:dPr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𝔼</m:t>
                        </m:r>
                      </m:e>
                      <m:sup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then M has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3200" b="0" i="1" dirty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b="0" cap="none" spc="0" dirty="0" err="1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affinely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independent points. It implies that M contains a simplex and a small ball inside.</a:t>
                </a:r>
                <a:endParaRPr lang="ru-RU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2664418"/>
                <a:ext cx="8004174" cy="1865126"/>
              </a:xfrm>
              <a:prstGeom prst="rect">
                <a:avLst/>
              </a:prstGeom>
              <a:blipFill rotWithShape="0">
                <a:blip r:embed="rId3"/>
                <a:stretch>
                  <a:fillRect l="-1980" t="-1961" r="-2513" b="-6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4187825" y="4708911"/>
            <a:ext cx="800417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i="0" dirty="0">
                <a:ln w="0"/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The converse is obvious.</a:t>
            </a:r>
            <a:endParaRPr lang="ru-RU" sz="3200" b="0" cap="none" spc="0" dirty="0">
              <a:ln w="0"/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4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7825" y="240165"/>
            <a:ext cx="7759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Neighborhoods and Interior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187825" y="972063"/>
                <a:ext cx="8004175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Suppose </a:t>
                </a:r>
                <a14:m>
                  <m:oMath xmlns:m="http://schemas.openxmlformats.org/officeDocument/2006/math"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3200" b="0" i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M is convex. Then for any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∈(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we have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3200" b="0" i="0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972063"/>
                <a:ext cx="8004175" cy="1274195"/>
              </a:xfrm>
              <a:prstGeom prst="rect">
                <a:avLst/>
              </a:prstGeom>
              <a:blipFill rotWithShape="0">
                <a:blip r:embed="rId2"/>
                <a:stretch>
                  <a:fillRect l="-1980" t="-2871" r="-1904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87825" y="2210390"/>
                <a:ext cx="8004173" cy="197374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3200" b="1" dirty="0">
                    <a:ln w="0"/>
                    <a:latin typeface="Cambria" panose="02040503050406030204" pitchFamily="18" charset="0"/>
                    <a:ea typeface="Cambria" panose="02040503050406030204" pitchFamily="18" charset="0"/>
                  </a:rPr>
                  <a:t>Proof: </a:t>
                </a: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320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with a ball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𝑸𝑿</m:t>
                        </m:r>
                      </m:e>
                    </m:acc>
                    <m:r>
                      <a:rPr lang="en-US" sz="3200" b="1" i="1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3200" b="0" i="1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𝜆</m:t>
                    </m:r>
                    <m:r>
                      <a:rPr lang="en-US" sz="3200" b="1" i="1" dirty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3200" b="1" i="1" dirty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dirty="0" smtClean="0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𝑸𝑷</m:t>
                        </m:r>
                      </m:e>
                    </m:acc>
                    <m:r>
                      <a:rPr lang="en-US" sz="3200" b="1" i="1" dirty="0" smtClean="0">
                        <a:ln w="0"/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, 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then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sub>
                      <m:sup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sup>
                    </m:sSubSup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the </a:t>
                </a: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b="0" i="0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𝜆𝜀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-neighborhood of </a:t>
                </a:r>
                <a14:m>
                  <m:oMath xmlns:m="http://schemas.openxmlformats.org/officeDocument/2006/math"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sz="3200" i="1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200" i="1">
                            <a:ln w="0"/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sz="3200" b="0" i="0" smtClean="0">
                        <a:ln w="0"/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dirty="0">
                    <a:ln w="0"/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ru-RU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2210390"/>
                <a:ext cx="8004173" cy="1973745"/>
              </a:xfrm>
              <a:prstGeom prst="rect">
                <a:avLst/>
              </a:prstGeom>
              <a:blipFill rotWithShape="0">
                <a:blip r:embed="rId3"/>
                <a:stretch>
                  <a:fillRect l="-1980" t="-1858" b="-68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Группа 12"/>
          <p:cNvGrpSpPr/>
          <p:nvPr/>
        </p:nvGrpSpPr>
        <p:grpSpPr>
          <a:xfrm>
            <a:off x="5064779" y="4191152"/>
            <a:ext cx="6181477" cy="2520000"/>
            <a:chOff x="5064779" y="4250527"/>
            <a:chExt cx="6181477" cy="2520000"/>
          </a:xfrm>
        </p:grpSpPr>
        <p:sp>
          <p:nvSpPr>
            <p:cNvPr id="4" name="Овал 3"/>
            <p:cNvSpPr/>
            <p:nvPr/>
          </p:nvSpPr>
          <p:spPr>
            <a:xfrm>
              <a:off x="5064779" y="4250527"/>
              <a:ext cx="2520000" cy="2520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 flipV="1">
              <a:off x="8755707" y="4898527"/>
              <a:ext cx="1224000" cy="1224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 flipV="1">
              <a:off x="6288779" y="5476326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6314162" y="5514365"/>
              <a:ext cx="4637970" cy="60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6053519" y="5597813"/>
                  <a:ext cx="5425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en-US" sz="3200" b="0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3519" y="5597813"/>
                  <a:ext cx="542521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10679241" y="5560487"/>
                  <a:ext cx="567015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oMath>
                    </m:oMathPara>
                  </a14:m>
                  <a:endParaRPr lang="en-US" sz="3200" b="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79241" y="5560487"/>
                  <a:ext cx="567015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9091637" y="5533365"/>
                  <a:ext cx="55213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US" sz="3200" b="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91637" y="5533365"/>
                  <a:ext cx="552139" cy="58477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Овал 17"/>
            <p:cNvSpPr/>
            <p:nvPr/>
          </p:nvSpPr>
          <p:spPr>
            <a:xfrm flipV="1">
              <a:off x="9331707" y="5474527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 flipV="1">
              <a:off x="10926748" y="5474527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06640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7824" y="196205"/>
            <a:ext cx="7903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Hyperplanes and Half-Spaces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187825" y="972063"/>
                <a:ext cx="7903559" cy="127419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Suppose </a:t>
                </a:r>
                <a14:m>
                  <m:oMath xmlns:m="http://schemas.openxmlformats.org/officeDocument/2006/math">
                    <m:r>
                      <a:rPr lang="en-US" sz="3200" i="1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</a:t>
                </a:r>
                <a:r>
                  <a:rPr lang="en-US" sz="3200" b="0" cap="none" spc="0" dirty="0" err="1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affinely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-linear function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𝔼</m:t>
                        </m:r>
                      </m:e>
                      <m:sup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. Then we define a hyperplane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972063"/>
                <a:ext cx="7903559" cy="1274195"/>
              </a:xfrm>
              <a:prstGeom prst="rect">
                <a:avLst/>
              </a:prstGeom>
              <a:blipFill rotWithShape="0">
                <a:blip r:embed="rId2"/>
                <a:stretch>
                  <a:fillRect l="-2006" t="-2871" r="-1929"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187824" y="2210390"/>
                <a:ext cx="8004174" cy="73058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≔{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sz="32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𝔼</m:t>
                          </m:r>
                        </m:e>
                        <m:sup>
                          <m:r>
                            <a:rPr lang="en-US" sz="32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32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∣</m:t>
                      </m:r>
                      <m:r>
                        <a:rPr lang="en-US" sz="32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ru-RU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4" y="2210390"/>
                <a:ext cx="8004174" cy="73058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187824" y="3691057"/>
                <a:ext cx="7956191" cy="76341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≔{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sz="32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𝔼</m:t>
                          </m:r>
                        </m:e>
                        <m:sup>
                          <m:r>
                            <a:rPr lang="en-US" sz="32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32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∣</m:t>
                      </m:r>
                      <m:r>
                        <a:rPr lang="en-US" sz="32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ru-RU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4" y="3691057"/>
                <a:ext cx="7956191" cy="763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4187825" y="4491348"/>
                <a:ext cx="7953865" cy="74898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n w="0"/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32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𝔼</m:t>
                              </m:r>
                            </m:e>
                            <m:sup>
                              <m:r>
                                <a:rPr lang="en-US" sz="3200" i="1" dirty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  <m:e>
                          <m:r>
                            <a:rPr lang="en-US" sz="32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200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200" b="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≤0</m:t>
                          </m:r>
                        </m:e>
                      </m:d>
                      <m:r>
                        <a:rPr lang="en-US" sz="3200" b="0" i="1" smtClean="0">
                          <a:ln w="0"/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3200" b="0" cap="none" spc="0" dirty="0">
                  <a:ln w="0"/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4491348"/>
                <a:ext cx="7953865" cy="74898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рямоугольник 22"/>
          <p:cNvSpPr/>
          <p:nvPr/>
        </p:nvSpPr>
        <p:spPr>
          <a:xfrm>
            <a:off x="4187824" y="2970917"/>
            <a:ext cx="8004176" cy="6832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ln w="0"/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3200" dirty="0">
                <a:ln w="0"/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nd half-spaces</a:t>
            </a:r>
            <a:endParaRPr lang="en-US" sz="3200" b="0" cap="none" spc="0" dirty="0">
              <a:ln w="0"/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6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7" grpId="0"/>
      <p:bldP spid="21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7825" y="193487"/>
            <a:ext cx="8004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Hyperplanes and Half-Spaces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187825" y="945038"/>
                <a:ext cx="7903557" cy="186512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dirty="0">
                    <a:ln w="0"/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Boundary points</a:t>
                </a:r>
                <a:r>
                  <a:rPr lang="en-US" sz="3200" dirty="0">
                    <a:ln w="0"/>
                    <a:latin typeface="Cambria Math" panose="02040503050406030204" pitchFamily="18" charset="0"/>
                    <a:ea typeface="Cambria Math" panose="02040503050406030204" pitchFamily="18" charset="0"/>
                  </a:rPr>
                  <a:t> of</a:t>
                </a:r>
                <a:r>
                  <a:rPr lang="en-US" sz="3200" dirty="0">
                    <a:ln w="0"/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n w="0"/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are the points from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clos</m:t>
                    </m:r>
                    <m:d>
                      <m:dPr>
                        <m:ctrlP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∖</m:t>
                    </m:r>
                    <m:r>
                      <m:rPr>
                        <m:sty m:val="p"/>
                      </m:rPr>
                      <a:rPr lang="en-US" sz="32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 </a:t>
                </a:r>
                <a:r>
                  <a:rPr lang="en-US" sz="3200" b="0" cap="none" spc="0" dirty="0">
                    <a:ln w="0"/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boundary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 </a:t>
                </a:r>
                <a:endParaRPr lang="en-US" sz="3200" i="1" dirty="0"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i="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clos</m:t>
                    </m:r>
                    <m:d>
                      <m:dPr>
                        <m:ctrlP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32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∖</m:t>
                    </m:r>
                    <m:r>
                      <m:rPr>
                        <m:sty m:val="p"/>
                      </m:rPr>
                      <a:rPr lang="en-US" sz="3200" i="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int</m:t>
                    </m:r>
                    <m:d>
                      <m:dPr>
                        <m:ctrlP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945038"/>
                <a:ext cx="7903557" cy="1865126"/>
              </a:xfrm>
              <a:prstGeom prst="rect">
                <a:avLst/>
              </a:prstGeom>
              <a:blipFill rotWithShape="0">
                <a:blip r:embed="rId2"/>
                <a:stretch>
                  <a:fillRect l="-2006" t="-1961" r="-1929" b="-6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187825" y="2757161"/>
                <a:ext cx="7903557" cy="140166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dirty="0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3200" b="0" i="1" dirty="0" smtClean="0">
                            <a:ln w="0"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is </a:t>
                </a:r>
                <a:r>
                  <a:rPr lang="en-US" sz="3200" b="0" cap="none" spc="0" dirty="0">
                    <a:ln w="0"/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supporting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for a closed convex body </a:t>
                </a:r>
                <a:r>
                  <a:rPr lang="en-US" sz="3200" b="0" i="1" cap="none" spc="0" dirty="0">
                    <a:ln w="0"/>
                    <a:solidFill>
                      <a:srgbClr val="0070C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sSubSup>
                      <m:sSubSup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  <m:sup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3200" b="0" cap="none" spc="0" dirty="0" err="1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0" i="1" cap="none" spc="0" smtClean="0">
                        <a:ln w="0"/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3200" b="0" i="1" cap="none" spc="0" smtClean="0">
                            <a:ln w="0"/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3200" b="0" i="1" cap="none" spc="0" smtClean="0">
                        <a:ln w="0"/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200" b="0" cap="none" spc="0" dirty="0">
                    <a:ln w="0"/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</a:t>
                </a: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825" y="2757161"/>
                <a:ext cx="7903557" cy="1401666"/>
              </a:xfrm>
              <a:prstGeom prst="rect">
                <a:avLst/>
              </a:prstGeom>
              <a:blipFill rotWithShape="0">
                <a:blip r:embed="rId3"/>
                <a:stretch>
                  <a:fillRect l="-2006" t="-435" b="-6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5926199" y="4367118"/>
            <a:ext cx="2966727" cy="2164076"/>
            <a:chOff x="5926199" y="4367118"/>
            <a:chExt cx="2966727" cy="2164076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5926199" y="4367118"/>
              <a:ext cx="2966727" cy="2126924"/>
              <a:chOff x="5926199" y="4367118"/>
              <a:chExt cx="2966727" cy="2126924"/>
            </a:xfrm>
          </p:grpSpPr>
          <p:grpSp>
            <p:nvGrpSpPr>
              <p:cNvPr id="8" name="Группа 7"/>
              <p:cNvGrpSpPr/>
              <p:nvPr/>
            </p:nvGrpSpPr>
            <p:grpSpPr>
              <a:xfrm>
                <a:off x="5926199" y="4367118"/>
                <a:ext cx="2966727" cy="2126924"/>
                <a:chOff x="5754166" y="1806564"/>
                <a:chExt cx="5386499" cy="3781111"/>
              </a:xfrm>
            </p:grpSpPr>
            <p:sp>
              <p:nvSpPr>
                <p:cNvPr id="9" name="Капля 8"/>
                <p:cNvSpPr/>
                <p:nvPr/>
              </p:nvSpPr>
              <p:spPr>
                <a:xfrm rot="7658162">
                  <a:off x="7496925" y="1731002"/>
                  <a:ext cx="1837369" cy="2336626"/>
                </a:xfrm>
                <a:prstGeom prst="teardrop">
                  <a:avLst>
                    <a:gd name="adj" fmla="val 66316"/>
                  </a:avLst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flipV="1">
                  <a:off x="7636734" y="1806564"/>
                  <a:ext cx="3267477" cy="378111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10125377" y="4029679"/>
                      <a:ext cx="1015288" cy="851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Sup>
                              <m:sSub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bSup>
                          </m:oMath>
                        </m:oMathPara>
                      </a14:m>
                      <a:endParaRPr lang="ru-RU" sz="2800" dirty="0"/>
                    </a:p>
                  </p:txBody>
                </p:sp>
              </mc:Choice>
              <mc:Fallback xmlns="">
                <p:sp>
                  <p:nvSpPr>
                    <p:cNvPr id="12" name="TextBox 1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125377" y="4029679"/>
                      <a:ext cx="1015288" cy="851154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ru-RU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5754166" y="2082360"/>
                      <a:ext cx="1015290" cy="86973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Sup>
                              <m:sSubSup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  <m:sup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bSup>
                          </m:oMath>
                        </m:oMathPara>
                      </a14:m>
                      <a:endParaRPr lang="ru-RU" sz="2800" dirty="0"/>
                    </a:p>
                  </p:txBody>
                </p:sp>
              </mc:Choice>
              <mc:Fallback xmlns="">
                <p:sp>
                  <p:nvSpPr>
                    <p:cNvPr id="14" name="TextBox 1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754166" y="2082360"/>
                      <a:ext cx="1015290" cy="869733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ru-RU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8496806" y="2271154"/>
                      <a:ext cx="445058" cy="49214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oMath>
                        </m:oMathPara>
                      </a14:m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6" name="TextBox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496806" y="2271154"/>
                      <a:ext cx="445058" cy="492146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r="-20000" b="-21739"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ru-RU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7836845" y="5327203"/>
                    <a:ext cx="312906" cy="43088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oMath>
                      </m:oMathPara>
                    </a14:m>
                    <a:endParaRPr lang="ru-RU" sz="28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36845" y="5327203"/>
                    <a:ext cx="312906" cy="430887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6566911" y="5992264"/>
                  <a:ext cx="608885" cy="5389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  <m:sup/>
                        </m:sSubSup>
                      </m:oMath>
                    </m:oMathPara>
                  </a14:m>
                  <a:endParaRPr lang="ru-RU" sz="28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6911" y="5992264"/>
                  <a:ext cx="608885" cy="53893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9608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1012</Words>
  <Application>Microsoft Office PowerPoint</Application>
  <PresentationFormat>Широкоэкранный</PresentationFormat>
  <Paragraphs>106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Cambria Math</vt:lpstr>
      <vt:lpstr>Sitka Small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Богачев</dc:creator>
  <cp:lastModifiedBy>Admin</cp:lastModifiedBy>
  <cp:revision>120</cp:revision>
  <dcterms:created xsi:type="dcterms:W3CDTF">2019-11-15T16:30:27Z</dcterms:created>
  <dcterms:modified xsi:type="dcterms:W3CDTF">2020-01-20T19:48:14Z</dcterms:modified>
</cp:coreProperties>
</file>