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85" r:id="rId3"/>
    <p:sldId id="286" r:id="rId4"/>
    <p:sldId id="290" r:id="rId5"/>
    <p:sldId id="291" r:id="rId6"/>
    <p:sldId id="292" r:id="rId7"/>
    <p:sldId id="293" r:id="rId8"/>
    <p:sldId id="294" r:id="rId9"/>
    <p:sldId id="295" r:id="rId10"/>
    <p:sldId id="27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6433" autoAdjust="0"/>
  </p:normalViewPr>
  <p:slideViewPr>
    <p:cSldViewPr snapToGrid="0">
      <p:cViewPr varScale="1">
        <p:scale>
          <a:sx n="41" d="100"/>
          <a:sy n="41" d="100"/>
        </p:scale>
        <p:origin x="780" y="54"/>
      </p:cViewPr>
      <p:guideLst>
        <p:guide orient="horz" pos="2137"/>
        <p:guide pos="26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69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69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04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7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1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39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82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0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1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90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75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7825" y="1071486"/>
            <a:ext cx="65181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atin typeface="Sitka Small" panose="02000505000000020004" pitchFamily="2" charset="0"/>
              </a:rPr>
              <a:t>Linear Algebra</a:t>
            </a:r>
            <a:endParaRPr lang="ru-RU" sz="6600" dirty="0">
              <a:latin typeface="Sitka Small" panose="02000505000000020004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87825" y="2391163"/>
            <a:ext cx="75122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Lecture 7: Linear Operators I</a:t>
            </a:r>
            <a:endParaRPr lang="ru-RU" sz="4000" b="0" cap="none" spc="0" dirty="0">
              <a:ln w="0"/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282095" y="3434639"/>
            <a:ext cx="6858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251755" y="3770230"/>
            <a:ext cx="8022299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Nikolay V. Bogachev</a:t>
            </a:r>
          </a:p>
          <a:p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40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Moscow Institute of Physics and Technology</a:t>
            </a:r>
          </a:p>
          <a:p>
            <a:r>
              <a:rPr lang="en-US" sz="2000" dirty="0">
                <a:ln w="0"/>
                <a:latin typeface="Cambria Math" panose="02040503050406030204" pitchFamily="18" charset="0"/>
                <a:ea typeface="Cambria Math" panose="02040503050406030204" pitchFamily="18" charset="0"/>
              </a:rPr>
              <a:t>Department of Discrete Mathematics</a:t>
            </a:r>
          </a:p>
          <a:p>
            <a:r>
              <a:rPr lang="en-US" sz="200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Laboratory of Advanced </a:t>
            </a:r>
            <a:r>
              <a:rPr lang="en-US" sz="2000" cap="none" spc="0" dirty="0" err="1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Combinatorics</a:t>
            </a:r>
            <a:r>
              <a:rPr lang="en-US" sz="200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and Network Applications</a:t>
            </a:r>
            <a:endParaRPr lang="ru-RU" sz="2000" cap="none" spc="0" dirty="0">
              <a:ln w="0"/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64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09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Linear Operators: Preliminaries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200794" y="955030"/>
                <a:ext cx="7991205" cy="12198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</a:t>
                </a:r>
                <a:r>
                  <a:rPr lang="en-US" sz="3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linear operator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in a vector space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linear map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ru-RU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→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794" y="955030"/>
                <a:ext cx="7991205" cy="1219821"/>
              </a:xfrm>
              <a:prstGeom prst="rect">
                <a:avLst/>
              </a:prstGeom>
              <a:blipFill rotWithShape="0">
                <a:blip r:embed="rId2"/>
                <a:stretch>
                  <a:fillRect l="-1907" t="-3000" b="-15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AADBD2F6-757C-4DC7-8739-D033ECFE7829}"/>
                  </a:ext>
                </a:extLst>
              </p:cNvPr>
              <p:cNvSpPr/>
              <p:nvPr/>
            </p:nvSpPr>
            <p:spPr>
              <a:xfrm>
                <a:off x="4207278" y="2228729"/>
                <a:ext cx="7991205" cy="200234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</a:t>
                </a:r>
                <a:r>
                  <a:rPr lang="en-US" sz="320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matrix of an operator</a:t>
                </a:r>
                <a:r>
                  <a:rPr lang="ru-RU" sz="320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ru-RU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in a basis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3200" b="0" i="1" cap="none" spc="0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cap="none" spc="0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3200" b="0" i="1" cap="none" spc="0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cap="none" spc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b="0" i="1" cap="none" spc="0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cap="none" spc="0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3200" b="0" i="1" cap="none" spc="0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3200" b="0" i="1" cap="none" spc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matrix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cap="none" spc="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 </a:t>
                </a:r>
                <a:endParaRPr lang="en-US" sz="3200" i="1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d>
                      <m:d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sSub>
                      <m:sSub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(the columns of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). </a:t>
                </a:r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ADBD2F6-757C-4DC7-8739-D033ECFE78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278" y="2228729"/>
                <a:ext cx="7991205" cy="2002343"/>
              </a:xfrm>
              <a:prstGeom prst="rect">
                <a:avLst/>
              </a:prstGeom>
              <a:blipFill rotWithShape="0">
                <a:blip r:embed="rId3"/>
                <a:stretch>
                  <a:fillRect l="-1907" t="-1829" r="-534" b="-54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ADCDB6E-9129-4625-99DF-26A081418261}"/>
                  </a:ext>
                </a:extLst>
              </p:cNvPr>
              <p:cNvSpPr/>
              <p:nvPr/>
            </p:nvSpPr>
            <p:spPr>
              <a:xfrm>
                <a:off x="4200793" y="4363598"/>
                <a:ext cx="7991205" cy="68326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That is,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𝒜</m:t>
                        </m:r>
                        <m:sSub>
                          <m:sSubPr>
                            <m:ctrlP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,…,</m:t>
                        </m:r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𝒜</m:t>
                        </m:r>
                        <m:sSub>
                          <m:sSubPr>
                            <m:ctrlP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ADCDB6E-9129-4625-99DF-26A0814182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793" y="4363598"/>
                <a:ext cx="7991205" cy="683264"/>
              </a:xfrm>
              <a:prstGeom prst="rect">
                <a:avLst/>
              </a:prstGeom>
              <a:blipFill rotWithShape="0">
                <a:blip r:embed="rId4"/>
                <a:stretch>
                  <a:fillRect l="-1907" t="-5357" b="-205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E05F6424-E153-49F8-B0F9-E58B61555274}"/>
                  </a:ext>
                </a:extLst>
              </p:cNvPr>
              <p:cNvSpPr/>
              <p:nvPr/>
            </p:nvSpPr>
            <p:spPr>
              <a:xfrm>
                <a:off x="4213764" y="5133577"/>
                <a:ext cx="7991205" cy="62889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ru-RU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𝐴𝑋</m:t>
                    </m:r>
                  </m:oMath>
                </a14:m>
                <a:r>
                  <a:rPr lang="en-US" sz="3200" cap="none" spc="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in the </a:t>
                </a:r>
                <a:r>
                  <a:rPr lang="en-US" sz="3200" cap="none" spc="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matrix form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05F6424-E153-49F8-B0F9-E58B615552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5133577"/>
                <a:ext cx="7991205" cy="628890"/>
              </a:xfrm>
              <a:prstGeom prst="rect">
                <a:avLst/>
              </a:prstGeom>
              <a:blipFill rotWithShape="0">
                <a:blip r:embed="rId5"/>
                <a:stretch>
                  <a:fillRect l="-1907" t="-5825" b="-310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09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66378" y="209579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Transition of Coordinates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57902" y="981250"/>
                <a:ext cx="7991205" cy="62889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3200" b="0" i="1" smtClean="0">
                                <a:ln w="0"/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200" b="0" i="1" smtClean="0">
                                <a:ln w="0"/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b="0" i="1" smtClean="0">
                                <a:ln w="0"/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200" b="0" i="1" smtClean="0">
                                <a:ln w="0"/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3200" b="0" i="1" smtClean="0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,…, </m:t>
                        </m:r>
                        <m:sSubSup>
                          <m:sSubSupPr>
                            <m:ctrlPr>
                              <a:rPr lang="en-US" sz="3200" b="0" i="1" smtClean="0">
                                <a:ln w="0"/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200" b="0" i="1" smtClean="0">
                                <a:ln w="0"/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b="0" i="1" smtClean="0">
                                <a:ln w="0"/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sz="3200" b="0" i="1" smtClean="0">
                                <a:ln w="0"/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  <m:r>
                      <a:rPr lang="en-US" sz="3200" b="0" i="1" smtClean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200" b="0" i="1" smtClean="0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ln w="0"/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n w="0"/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b="0" i="1" smtClean="0">
                                <a:ln w="0"/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b="0" i="1" smtClean="0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3200" b="0" i="1" smtClean="0">
                                <a:ln w="0"/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n w="0"/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b="0" i="1" smtClean="0">
                                <a:ln w="0"/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3200" cap="none" spc="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. Then we have</a:t>
                </a:r>
                <a:endParaRPr lang="ru-RU" sz="3200" cap="none" spc="0" dirty="0">
                  <a:ln w="0"/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902" y="981250"/>
                <a:ext cx="7991205" cy="628890"/>
              </a:xfrm>
              <a:prstGeom prst="rect">
                <a:avLst/>
              </a:prstGeom>
              <a:blipFill rotWithShape="0">
                <a:blip r:embed="rId2"/>
                <a:stretch>
                  <a:fillRect l="-1907" t="-5825" b="-310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086262C8-C8C4-4732-A1F0-8AA8C702152C}"/>
                  </a:ext>
                </a:extLst>
              </p:cNvPr>
              <p:cNvSpPr/>
              <p:nvPr/>
            </p:nvSpPr>
            <p:spPr>
              <a:xfrm>
                <a:off x="4200795" y="1703837"/>
                <a:ext cx="799120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𝒜</m:t>
                          </m:r>
                          <m:sSubSup>
                            <m:sSubSupPr>
                              <m:ctrlP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 </m:t>
                          </m:r>
                          <m:sSubSup>
                            <m:sSubSupPr>
                              <m:ctrlP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i="1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𝒜</m:t>
                              </m:r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𝒜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𝒜</m:t>
                              </m:r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b="0" i="1" dirty="0">
                  <a:ln w="0"/>
                  <a:solidFill>
                    <a:srgbClr val="0070C0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,…, </m:t>
                        </m:r>
                        <m:sSubSup>
                          <m:sSubSupPr>
                            <m:ctrlP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  <m:sSup>
                      <m:sSupPr>
                        <m:ctrlP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cap="none" spc="0" dirty="0">
                    <a:ln w="0"/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Thus,</a:t>
                </a:r>
                <a:endParaRPr lang="ru-RU" sz="3200" cap="none" spc="0" dirty="0">
                  <a:ln w="0"/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86262C8-C8C4-4732-A1F0-8AA8C70215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795" y="1703837"/>
                <a:ext cx="7991205" cy="1274195"/>
              </a:xfrm>
              <a:prstGeom prst="rect">
                <a:avLst/>
              </a:prstGeom>
              <a:blipFill rotWithShape="0">
                <a:blip r:embed="rId3"/>
                <a:stretch>
                  <a:fillRect b="-100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667BFA9E-4460-427B-8539-039AD5784706}"/>
                  </a:ext>
                </a:extLst>
              </p:cNvPr>
              <p:cNvSpPr/>
              <p:nvPr/>
            </p:nvSpPr>
            <p:spPr>
              <a:xfrm>
                <a:off x="4213764" y="2902607"/>
                <a:ext cx="7991205" cy="68326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n w="0"/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n w="0"/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3200" b="0" i="1" smtClean="0">
                              <a:ln w="0"/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200" b="0" i="1" smtClean="0">
                          <a:ln w="0"/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3200" b="0" i="1" smtClean="0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3200" b="0" i="1" smtClean="0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𝐴𝐶</m:t>
                      </m:r>
                      <m:r>
                        <a:rPr lang="en-US" sz="3200" b="0" i="1" smtClean="0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.</m:t>
                      </m:r>
                    </m:oMath>
                  </m:oMathPara>
                </a14:m>
                <a:endParaRPr lang="ru-RU" sz="3200" cap="none" spc="0" dirty="0">
                  <a:ln w="0"/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67BFA9E-4460-427B-8539-039AD57847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2902607"/>
                <a:ext cx="7991205" cy="6832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091D38B-2914-4A9D-B274-8A7319FA2E1D}"/>
              </a:ext>
            </a:extLst>
          </p:cNvPr>
          <p:cNvSpPr/>
          <p:nvPr/>
        </p:nvSpPr>
        <p:spPr>
          <a:xfrm>
            <a:off x="4157902" y="3564820"/>
            <a:ext cx="8102927" cy="12198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ln w="0"/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Main question</a:t>
            </a:r>
            <a:r>
              <a:rPr lang="en-US" sz="3200" dirty="0">
                <a:ln w="0"/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: how can we </a:t>
            </a:r>
            <a:r>
              <a:rPr lang="en-US" sz="3200" dirty="0">
                <a:ln w="0"/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change a basis</a:t>
            </a:r>
            <a:r>
              <a:rPr lang="en-US" sz="3200" dirty="0">
                <a:ln w="0"/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in such a way that the matrix has a </a:t>
            </a:r>
            <a:r>
              <a:rPr lang="en-US" sz="3200" dirty="0">
                <a:ln w="0"/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simple form?</a:t>
            </a:r>
            <a:endParaRPr lang="ru-RU" sz="3200" cap="none" spc="0" dirty="0">
              <a:ln w="0"/>
              <a:solidFill>
                <a:srgbClr val="FF0000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14EFEAF-4FCB-4B9E-A50E-AA5140C2EC94}"/>
              </a:ext>
            </a:extLst>
          </p:cNvPr>
          <p:cNvSpPr/>
          <p:nvPr/>
        </p:nvSpPr>
        <p:spPr>
          <a:xfrm>
            <a:off x="4157902" y="4907240"/>
            <a:ext cx="8021128" cy="12198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ln w="0"/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Invariant subspaces </a:t>
            </a:r>
            <a:r>
              <a:rPr lang="en-US" sz="3200" dirty="0">
                <a:ln w="0"/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and</a:t>
            </a:r>
            <a:r>
              <a:rPr lang="en-US" sz="3200" dirty="0">
                <a:ln w="0"/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eigenvectors </a:t>
            </a:r>
            <a:r>
              <a:rPr lang="en-US" sz="3200" dirty="0">
                <a:ln w="0"/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are coming!</a:t>
            </a:r>
            <a:endParaRPr lang="ru-RU" sz="3200" cap="none" spc="0" dirty="0">
              <a:ln w="0"/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77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Invariant Subspaces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918086"/>
                <a:ext cx="7991205" cy="12198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A subspace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3200" cap="none" spc="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</a:t>
                </a:r>
                <a:r>
                  <a:rPr lang="en-US" sz="3200" cap="none" spc="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invariant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</m:oMath>
                </a14:m>
                <a:r>
                  <a:rPr lang="en-US" sz="3200" cap="none" spc="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, i.e.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3200" cap="none" spc="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any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sz="3200" b="0" i="1" cap="none" spc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918086"/>
                <a:ext cx="7991205" cy="1219821"/>
              </a:xfrm>
              <a:prstGeom prst="rect">
                <a:avLst/>
              </a:prstGeom>
              <a:blipFill rotWithShape="0">
                <a:blip r:embed="rId2"/>
                <a:stretch>
                  <a:fillRect l="-1983" t="-3000" b="-15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187825" y="2475953"/>
                <a:ext cx="7991205" cy="62889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</a:t>
                </a:r>
                <a:r>
                  <a:rPr lang="en-US" sz="3200" cap="none" spc="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restriction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sSub>
                      <m:sSubPr>
                        <m:ctrlP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cap="none" spc="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an operator in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sz="3200" b="0" i="1" cap="none" spc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2475953"/>
                <a:ext cx="7991205" cy="628890"/>
              </a:xfrm>
              <a:prstGeom prst="rect">
                <a:avLst/>
              </a:prstGeom>
              <a:blipFill rotWithShape="0">
                <a:blip r:embed="rId3"/>
                <a:stretch>
                  <a:fillRect l="-1983" t="-5825" b="-310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200794" y="3482804"/>
                <a:ext cx="7991205" cy="227562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In the basis of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that agrees with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 matrix of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has the following form: </a:t>
                </a: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cap="none" spc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b="0" i="1" cap="none" spc="0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3200" b="0" i="1" cap="none" spc="0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3200" b="0" i="1" cap="none" spc="0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</m:mr>
                        </m:m>
                      </m:e>
                    </m:d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cap="none" spc="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Mat</m:t>
                    </m:r>
                    <m:d>
                      <m:d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𝒜</m:t>
                        </m:r>
                        <m:sSub>
                          <m:sSubPr>
                            <m:ctrlP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"/>
                                <m:endChr m:val="|"/>
                                <m:ctrlPr>
                                  <a:rPr lang="en-US" sz="3200" b="0" i="1" smtClean="0">
                                    <a:ln w="0"/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ln w="0"/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​</m:t>
                                </m:r>
                              </m:e>
                            </m:d>
                          </m:e>
                          <m:sub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sub>
                        </m:sSub>
                      </m:e>
                    </m:d>
                  </m:oMath>
                </a14:m>
                <a:endParaRPr lang="ru-RU" sz="3200" cap="none" spc="0" dirty="0">
                  <a:ln w="0"/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794" y="3482804"/>
                <a:ext cx="7991205" cy="2275623"/>
              </a:xfrm>
              <a:prstGeom prst="rect">
                <a:avLst/>
              </a:prstGeom>
              <a:blipFill rotWithShape="0">
                <a:blip r:embed="rId4"/>
                <a:stretch>
                  <a:fillRect l="-1907" t="-1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036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Direct Sum of Invariant Subspaces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187824" y="4754468"/>
                <a:ext cx="7991205" cy="121969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Simple example: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diag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3200" b="0" i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cap="none" spc="0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cap="none" spc="0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3200" b="0" i="1" cap="none" spc="0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cap="none" spc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3200" b="0" i="1" cap="none" spc="0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3200" b="0" i="1" cap="none" spc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d>
                      <m:dPr>
                        <m:begChr m:val="〈"/>
                        <m:endChr m:val="〉"/>
                        <m:ctrlPr>
                          <a:rPr lang="en-US" sz="3200" b="0" i="1" cap="none" spc="0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3200" b="0" i="1" cap="none" spc="0" dirty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4" y="4754468"/>
                <a:ext cx="7991205" cy="1219693"/>
              </a:xfrm>
              <a:prstGeom prst="rect">
                <a:avLst/>
              </a:prstGeom>
              <a:blipFill rotWithShape="0">
                <a:blip r:embed="rId2"/>
                <a:stretch>
                  <a:fillRect l="-1983" t="-3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187825" y="1113802"/>
                <a:ext cx="7991205" cy="310110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If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⊕…⊕</m:t>
                    </m:r>
                    <m:sSub>
                      <m:sSub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3200" cap="none" spc="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are </a:t>
                </a:r>
                <a:r>
                  <a:rPr lang="en-US" sz="3200" cap="none" spc="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invariant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b="0" i="1" cap="none" spc="0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3200" b="0" i="1" cap="none" spc="0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3200" b="0" i="1" cap="none" spc="0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3200" b="0" i="1" cap="none" spc="0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cap="none" spc="0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3200" b="0" i="1" cap="none" spc="0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Mat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sSub>
                      <m:sSub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e>
                      <m:sub>
                        <m:sSub>
                          <m:sSubPr>
                            <m:ctrlP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cap="none" spc="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1113802"/>
                <a:ext cx="7991205" cy="3101105"/>
              </a:xfrm>
              <a:prstGeom prst="rect">
                <a:avLst/>
              </a:prstGeom>
              <a:blipFill rotWithShape="0">
                <a:blip r:embed="rId3"/>
                <a:stretch>
                  <a:fillRect l="-1983" t="-197" b="-23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218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092436" y="3621090"/>
                <a:ext cx="7991205" cy="28839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</a:t>
                </a:r>
                <a:r>
                  <a:rPr lang="en-US" sz="320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orthogonal projection </a:t>
                </a: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3200" b="0" i="1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on the plane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cap="none" spc="0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cap="none" spc="0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3200" b="0" i="1" cap="none" spc="0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cap="none" spc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3200" b="0" i="1" cap="none" spc="0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3200" b="0" i="1" cap="none" spc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d>
                      <m:dPr>
                        <m:begChr m:val="〈"/>
                        <m:endChr m:val="〉"/>
                        <m:ctrlPr>
                          <a:rPr lang="en-US" sz="3200" b="0" i="1" cap="none" spc="0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has the following matrix:</a:t>
                </a: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3200" i="1" cap="none" spc="0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320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200" b="0" i="1" cap="none" spc="0" smtClean="0">
                                    <a:ln w="0"/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3200" b="0" i="1" cap="none" spc="0" smtClean="0">
                                    <a:ln w="0"/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3200" b="0" i="1" cap="none" spc="0" smtClean="0">
                                    <a:ln w="0"/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0" i="1" cap="none" spc="0" smtClean="0">
                                    <a:ln w="0"/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3200" b="0" i="1" cap="none" spc="0" smtClean="0">
                                    <a:ln w="0"/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3200" b="0" i="1" cap="none" spc="0" smtClean="0">
                                    <a:ln w="0"/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0" i="1" cap="none" spc="0" smtClean="0">
                                    <a:ln w="0"/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3200" b="0" i="1" cap="none" spc="0" smtClean="0">
                                    <a:ln w="0"/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3200" b="0" i="1" cap="none" spc="0" smtClean="0">
                                    <a:ln w="0"/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436" y="3621090"/>
                <a:ext cx="7991205" cy="2883995"/>
              </a:xfrm>
              <a:prstGeom prst="rect">
                <a:avLst/>
              </a:prstGeom>
              <a:blipFill rotWithShape="0">
                <a:blip r:embed="rId2"/>
                <a:stretch>
                  <a:fillRect l="-1907" t="-1268" r="-27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187825" y="201482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092436" y="946667"/>
                <a:ext cx="8181979" cy="22517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</a:t>
                </a:r>
                <a:r>
                  <a:rPr lang="en-US" sz="320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rotation</a:t>
                </a: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on an angle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linear operator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3200" i="1" dirty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.  In the standard orthonormal basis its matrix is </a:t>
                </a:r>
                <a14:m>
                  <m:oMath xmlns:m="http://schemas.openxmlformats.org/officeDocument/2006/math">
                    <m:r>
                      <a:rPr lang="ru-RU" sz="3200" b="0" i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П</m:t>
                    </m:r>
                    <m:d>
                      <m:dPr>
                        <m:ctrlPr>
                          <a:rPr lang="ru-RU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unc>
                                <m:funcPr>
                                  <m:ctrlPr>
                                    <a:rPr lang="en-US" sz="3200" b="0" i="1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3200" b="0" i="1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</m:e>
                            <m:e>
                              <m:func>
                                <m:funcPr>
                                  <m:ctrlPr>
                                    <a:rPr lang="en-US" sz="3200" b="0" i="1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3200" b="0" i="0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3200" b="0" i="1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func>
                                <m:funcPr>
                                  <m:ctrlPr>
                                    <a:rPr lang="en-US" sz="3200" b="0" i="1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3200" b="0" i="1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</m:e>
                            <m:e>
                              <m:func>
                                <m:funcPr>
                                  <m:ctrlPr>
                                    <a:rPr lang="en-US" sz="3200" b="0" i="1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3200" b="0" i="1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436" y="946667"/>
                <a:ext cx="8181979" cy="2251707"/>
              </a:xfrm>
              <a:prstGeom prst="rect">
                <a:avLst/>
              </a:prstGeom>
              <a:blipFill rotWithShape="0">
                <a:blip r:embed="rId3"/>
                <a:stretch>
                  <a:fillRect l="-1862" t="-1622" r="-2383" b="-5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00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Eigenvectors and Eigenvalues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1113802"/>
                <a:ext cx="799120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A non-zero vector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an </a:t>
                </a:r>
                <a:r>
                  <a:rPr lang="en-US" sz="3200" cap="none" spc="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eigenvector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3200" cap="none" spc="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some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𝔽</m:t>
                    </m:r>
                  </m:oMath>
                </a14:m>
                <a:r>
                  <a:rPr lang="en-US" sz="3200" cap="none" spc="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(the field).</a:t>
                </a:r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1113802"/>
                <a:ext cx="7991205" cy="1274195"/>
              </a:xfrm>
              <a:prstGeom prst="rect">
                <a:avLst/>
              </a:prstGeom>
              <a:blipFill rotWithShape="0">
                <a:blip r:embed="rId2"/>
                <a:stretch>
                  <a:fillRect l="-1983" t="-2871" r="-305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187824" y="4129827"/>
                <a:ext cx="799120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In the basis of eigenvectors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: </a:t>
                </a: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diag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…,</m:t>
                              </m:r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3200" b="0" i="0" smtClean="0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4" y="4129827"/>
                <a:ext cx="7991205" cy="1274195"/>
              </a:xfrm>
              <a:prstGeom prst="rect">
                <a:avLst/>
              </a:prstGeom>
              <a:blipFill rotWithShape="0">
                <a:blip r:embed="rId3"/>
                <a:stretch>
                  <a:fillRect l="-1983" t="-28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213764" y="2634515"/>
                <a:ext cx="799120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corresponding number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𝔽</m:t>
                    </m:r>
                  </m:oMath>
                </a14:m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called an </a:t>
                </a:r>
                <a:r>
                  <a:rPr lang="en-US" sz="3200" cap="none" spc="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eigenvalue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corresponding to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3200" b="0" i="0" cap="none" spc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2634515"/>
                <a:ext cx="7991205" cy="1274195"/>
              </a:xfrm>
              <a:prstGeom prst="rect">
                <a:avLst/>
              </a:prstGeom>
              <a:blipFill rotWithShape="0">
                <a:blip r:embed="rId4"/>
                <a:stretch>
                  <a:fillRect l="-1907" t="-2871" r="-2899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819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Eigenvectors and Eigenvalues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1130736"/>
                <a:ext cx="799120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3200" cap="none" spc="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some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𝔽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〈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3200" cap="none" spc="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invariant subspace.</a:t>
                </a:r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1130736"/>
                <a:ext cx="7991205" cy="1274195"/>
              </a:xfrm>
              <a:prstGeom prst="rect">
                <a:avLst/>
              </a:prstGeom>
              <a:blipFill rotWithShape="0">
                <a:blip r:embed="rId2"/>
                <a:stretch>
                  <a:fillRect l="-1983" t="-2857"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4213764" y="2719185"/>
            <a:ext cx="7991205" cy="24560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ln w="0"/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Geometrically</a:t>
            </a:r>
            <a:r>
              <a:rPr lang="en-US" sz="3200" dirty="0">
                <a:ln w="0"/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3200" dirty="0">
                <a:ln w="0"/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eigenvectors</a:t>
            </a:r>
            <a:r>
              <a:rPr lang="en-US" sz="3200" dirty="0">
                <a:ln w="0"/>
                <a:latin typeface="Cambria Math" panose="02040503050406030204" pitchFamily="18" charset="0"/>
                <a:ea typeface="Cambria Math" panose="02040503050406030204" pitchFamily="18" charset="0"/>
              </a:rPr>
              <a:t> are exactly the </a:t>
            </a:r>
            <a:r>
              <a:rPr lang="en-US" sz="3200" dirty="0">
                <a:ln w="0"/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directions</a:t>
            </a:r>
            <a:r>
              <a:rPr lang="en-US" sz="3200" dirty="0">
                <a:ln w="0"/>
                <a:latin typeface="Cambria Math" panose="02040503050406030204" pitchFamily="18" charset="0"/>
                <a:ea typeface="Cambria Math" panose="02040503050406030204" pitchFamily="18" charset="0"/>
              </a:rPr>
              <a:t>, where the operator </a:t>
            </a:r>
            <a:r>
              <a:rPr lang="en-US" sz="3200" dirty="0">
                <a:ln w="0"/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acts by stretching</a:t>
            </a:r>
            <a:r>
              <a:rPr lang="en-US" sz="3200" dirty="0">
                <a:ln w="0"/>
                <a:latin typeface="Cambria Math" panose="02040503050406030204" pitchFamily="18" charset="0"/>
                <a:ea typeface="Cambria Math" panose="02040503050406030204" pitchFamily="18" charset="0"/>
              </a:rPr>
              <a:t> of a space by the corresponding eigenvalues.</a:t>
            </a:r>
            <a:endParaRPr lang="ru-RU" sz="3200" cap="none" spc="0" dirty="0">
              <a:ln w="0"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82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Characteristic Polynomial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1122269"/>
                <a:ext cx="7991205" cy="18651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3200" cap="none" spc="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some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𝔽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iff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 the operator</a:t>
                </a: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sz="3200" b="0" i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</a:t>
                </a:r>
                <a:r>
                  <a:rPr lang="en-US" sz="3200" cap="none" spc="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degenerate (singular)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:r>
                  <a:rPr lang="en-US" sz="3200" cap="none" spc="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that is,</a:t>
                </a: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cap="none" spc="0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</m:e>
                      </m:func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  <m:r>
                        <a:rPr lang="en-US" sz="3200" b="0" i="1" cap="none" spc="0" smtClean="0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1122269"/>
                <a:ext cx="7991205" cy="1865126"/>
              </a:xfrm>
              <a:prstGeom prst="rect">
                <a:avLst/>
              </a:prstGeom>
              <a:blipFill rotWithShape="0"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4187824" y="3010340"/>
                <a:ext cx="799120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</a:t>
                </a:r>
                <a:r>
                  <a:rPr lang="en-US" sz="3200" cap="none" spc="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characteristic polynomial </a:t>
                </a: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</a:t>
                </a: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3200" i="1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𝒜</m:t>
                          </m:r>
                        </m:sub>
                      </m:sSub>
                      <m:d>
                        <m:dPr>
                          <m:ctrlPr>
                            <a:rPr lang="en-US" sz="3200" i="1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func>
                        <m:funcPr>
                          <m:ctrlP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cap="none" spc="0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</m:e>
                      </m:func>
                      <m:r>
                        <a:rPr lang="en-US" sz="3200" b="0" i="1" cap="none" spc="0" smtClean="0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4" y="3010340"/>
                <a:ext cx="7991205" cy="1274195"/>
              </a:xfrm>
              <a:prstGeom prst="rect">
                <a:avLst/>
              </a:prstGeom>
              <a:blipFill>
                <a:blip r:embed="rId3"/>
                <a:stretch>
                  <a:fillRect l="-1983" t="-28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213764" y="4492005"/>
                <a:ext cx="7991205" cy="12198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cap="none" spc="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Eigenvalues are exactly the roots of the </a:t>
                </a:r>
                <a:r>
                  <a:rPr lang="en-US" sz="3200" cap="none" spc="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characteristic polynomial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!</m:t>
                    </m:r>
                  </m:oMath>
                </a14:m>
                <a:endParaRPr lang="ru-RU" sz="320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4492005"/>
                <a:ext cx="7991205" cy="1219821"/>
              </a:xfrm>
              <a:prstGeom prst="rect">
                <a:avLst/>
              </a:prstGeom>
              <a:blipFill rotWithShape="0">
                <a:blip r:embed="rId4"/>
                <a:stretch>
                  <a:fillRect l="-1907" t="-3000" b="-15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363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480</Words>
  <Application>Microsoft Office PowerPoint</Application>
  <PresentationFormat>Широкоэкранный</PresentationFormat>
  <Paragraphs>47</Paragraphs>
  <Slides>10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Sitka Small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Богачев</dc:creator>
  <cp:lastModifiedBy>Admin</cp:lastModifiedBy>
  <cp:revision>190</cp:revision>
  <dcterms:created xsi:type="dcterms:W3CDTF">2019-11-15T16:30:27Z</dcterms:created>
  <dcterms:modified xsi:type="dcterms:W3CDTF">2020-01-20T19:42:18Z</dcterms:modified>
</cp:coreProperties>
</file>