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81" r:id="rId3"/>
    <p:sldId id="284" r:id="rId4"/>
    <p:sldId id="285" r:id="rId5"/>
    <p:sldId id="286" r:id="rId6"/>
    <p:sldId id="290" r:id="rId7"/>
    <p:sldId id="287" r:id="rId8"/>
    <p:sldId id="288" r:id="rId9"/>
    <p:sldId id="289" r:id="rId10"/>
    <p:sldId id="292" r:id="rId11"/>
    <p:sldId id="291" r:id="rId12"/>
    <p:sldId id="293" r:id="rId13"/>
    <p:sldId id="294" r:id="rId14"/>
    <p:sldId id="278" r:id="rId1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63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1719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12" autoAdjust="0"/>
    <p:restoredTop sz="96433" autoAdjust="0"/>
  </p:normalViewPr>
  <p:slideViewPr>
    <p:cSldViewPr snapToGrid="0">
      <p:cViewPr>
        <p:scale>
          <a:sx n="125" d="100"/>
          <a:sy n="125" d="100"/>
        </p:scale>
        <p:origin x="-1704" y="90"/>
      </p:cViewPr>
      <p:guideLst>
        <p:guide orient="horz" pos="2160"/>
        <p:guide pos="263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44171-D7BE-4342-A4EB-3470B7671808}" type="datetimeFigureOut">
              <a:rPr lang="ru-RU" smtClean="0"/>
              <a:t>27.11.2019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619BD-7731-4767-BF93-C0D76DA7F6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36935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44171-D7BE-4342-A4EB-3470B7671808}" type="datetimeFigureOut">
              <a:rPr lang="ru-RU" smtClean="0"/>
              <a:t>27.11.2019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619BD-7731-4767-BF93-C0D76DA7F6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6028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44171-D7BE-4342-A4EB-3470B7671808}" type="datetimeFigureOut">
              <a:rPr lang="ru-RU" smtClean="0"/>
              <a:t>27.11.2019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619BD-7731-4767-BF93-C0D76DA7F6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66910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44171-D7BE-4342-A4EB-3470B7671808}" type="datetimeFigureOut">
              <a:rPr lang="ru-RU" smtClean="0"/>
              <a:t>27.11.2019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619BD-7731-4767-BF93-C0D76DA7F6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00499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44171-D7BE-4342-A4EB-3470B7671808}" type="datetimeFigureOut">
              <a:rPr lang="ru-RU" smtClean="0"/>
              <a:t>27.11.2019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619BD-7731-4767-BF93-C0D76DA7F6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03799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44171-D7BE-4342-A4EB-3470B7671808}" type="datetimeFigureOut">
              <a:rPr lang="ru-RU" smtClean="0"/>
              <a:t>27.11.2019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619BD-7731-4767-BF93-C0D76DA7F6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34108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44171-D7BE-4342-A4EB-3470B7671808}" type="datetimeFigureOut">
              <a:rPr lang="ru-RU" smtClean="0"/>
              <a:t>27.11.2019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619BD-7731-4767-BF93-C0D76DA7F6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03963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44171-D7BE-4342-A4EB-3470B7671808}" type="datetimeFigureOut">
              <a:rPr lang="ru-RU" smtClean="0"/>
              <a:t>27.11.2019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619BD-7731-4767-BF93-C0D76DA7F6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68213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44171-D7BE-4342-A4EB-3470B7671808}" type="datetimeFigureOut">
              <a:rPr lang="ru-RU" smtClean="0"/>
              <a:t>27.11.2019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619BD-7731-4767-BF93-C0D76DA7F6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6081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44171-D7BE-4342-A4EB-3470B7671808}" type="datetimeFigureOut">
              <a:rPr lang="ru-RU" smtClean="0"/>
              <a:t>27.11.2019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619BD-7731-4767-BF93-C0D76DA7F6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9212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44171-D7BE-4342-A4EB-3470B7671808}" type="datetimeFigureOut">
              <a:rPr lang="ru-RU" smtClean="0"/>
              <a:t>27.11.2019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619BD-7731-4767-BF93-C0D76DA7F6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9901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844171-D7BE-4342-A4EB-3470B7671808}" type="datetimeFigureOut">
              <a:rPr lang="ru-RU" smtClean="0"/>
              <a:t>27.11.2019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E619BD-7731-4767-BF93-C0D76DA7F6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37589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8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7" Type="http://schemas.openxmlformats.org/officeDocument/2006/relationships/image" Target="../media/image34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3.png"/><Relationship Id="rId5" Type="http://schemas.openxmlformats.org/officeDocument/2006/relationships/image" Target="../media/image32.png"/><Relationship Id="rId4" Type="http://schemas.openxmlformats.org/officeDocument/2006/relationships/image" Target="../media/image31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187825" y="1071486"/>
            <a:ext cx="651813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>
                <a:latin typeface="Sitka Small" panose="02000505000000020004" pitchFamily="2" charset="0"/>
              </a:rPr>
              <a:t>Linear Algebra</a:t>
            </a:r>
            <a:endParaRPr lang="ru-RU" sz="6600" dirty="0">
              <a:latin typeface="Sitka Small" panose="02000505000000020004" pitchFamily="2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187825" y="2391163"/>
            <a:ext cx="7512248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4000" b="0" cap="none" spc="0" dirty="0">
                <a:ln w="0"/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Lecture 6: Convex </a:t>
            </a:r>
            <a:r>
              <a:rPr lang="en-US" sz="4000" b="0" cap="none" spc="0" dirty="0" err="1">
                <a:ln w="0"/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Polyhedra</a:t>
            </a:r>
            <a:r>
              <a:rPr lang="en-US" sz="4000" b="0" cap="none" spc="0" dirty="0">
                <a:ln w="0"/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4000" dirty="0">
                <a:ln w="0"/>
                <a:latin typeface="Cambria Math" panose="02040503050406030204" pitchFamily="18" charset="0"/>
                <a:ea typeface="Cambria Math" panose="02040503050406030204" pitchFamily="18" charset="0"/>
              </a:rPr>
              <a:t>I</a:t>
            </a:r>
            <a:r>
              <a:rPr lang="en-US" sz="4000" b="0" cap="none" spc="0" dirty="0">
                <a:ln w="0"/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</a:t>
            </a:r>
            <a:endParaRPr lang="ru-RU" sz="4000" b="0" cap="none" spc="0" dirty="0">
              <a:ln w="0"/>
              <a:solidFill>
                <a:schemeClr val="tx1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flipV="1">
            <a:off x="4187825" y="3434639"/>
            <a:ext cx="6858000" cy="0"/>
          </a:xfrm>
          <a:prstGeom prst="line">
            <a:avLst/>
          </a:prstGeom>
          <a:ln w="3492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Прямоугольник 8"/>
          <p:cNvSpPr/>
          <p:nvPr/>
        </p:nvSpPr>
        <p:spPr>
          <a:xfrm>
            <a:off x="4251755" y="3770230"/>
            <a:ext cx="8022299" cy="224676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4000" cap="none" spc="0" dirty="0">
                <a:ln w="0"/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Nikolay V. Bogachev</a:t>
            </a:r>
          </a:p>
          <a:p>
            <a:endParaRPr lang="en-US" sz="32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r>
              <a:rPr lang="en-US" sz="2400" cap="none" spc="0" dirty="0">
                <a:ln w="0"/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Moscow Institute of Physics and Technology</a:t>
            </a:r>
          </a:p>
          <a:p>
            <a:r>
              <a:rPr lang="en-US" sz="2000" dirty="0">
                <a:ln w="0"/>
                <a:latin typeface="Cambria Math" panose="02040503050406030204" pitchFamily="18" charset="0"/>
                <a:ea typeface="Cambria Math" panose="02040503050406030204" pitchFamily="18" charset="0"/>
              </a:rPr>
              <a:t>Department of Discrete Mathematics</a:t>
            </a:r>
          </a:p>
          <a:p>
            <a:r>
              <a:rPr lang="en-US" sz="2000" cap="none" spc="0" dirty="0">
                <a:ln w="0"/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Laboratory of Advanced </a:t>
            </a:r>
            <a:r>
              <a:rPr lang="en-US" sz="2000" cap="none" spc="0" dirty="0" err="1">
                <a:ln w="0"/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Combinatorics</a:t>
            </a:r>
            <a:r>
              <a:rPr lang="en-US" sz="2000" cap="none" spc="0" dirty="0">
                <a:ln w="0"/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and Network Applications</a:t>
            </a:r>
            <a:endParaRPr lang="ru-RU" sz="2000" cap="none" spc="0" dirty="0">
              <a:ln w="0"/>
              <a:solidFill>
                <a:schemeClr val="tx1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2564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200794" y="193266"/>
            <a:ext cx="80041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The M</a:t>
            </a:r>
            <a:r>
              <a:rPr lang="en-US" sz="4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aximum Profit </a:t>
            </a:r>
            <a:r>
              <a:rPr lang="en-US" sz="40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Problem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Прямоугольник 3"/>
              <p:cNvSpPr/>
              <p:nvPr/>
            </p:nvSpPr>
            <p:spPr>
              <a:xfrm>
                <a:off x="4213764" y="1116793"/>
                <a:ext cx="7991205" cy="1274195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spAutoFit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en-US" sz="32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They determine the convex </a:t>
                </a:r>
                <a:r>
                  <a:rPr lang="en-US" sz="32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polyhedron</a:t>
                </a:r>
                <a:r>
                  <a:rPr lang="en-US" sz="32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200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𝑀</m:t>
                    </m:r>
                  </m:oMath>
                </a14:m>
                <a:r>
                  <a:rPr lang="en-US" sz="32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in the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sz="32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-space with coordinates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3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,…, </m:t>
                    </m:r>
                    <m:sSub>
                      <m:sSubPr>
                        <m:ctrlPr>
                          <a:rPr lang="en-US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sz="32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. </a:t>
                </a:r>
                <a:endParaRPr lang="ru-RU" sz="3200" cap="none" spc="0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4" name="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3764" y="1116793"/>
                <a:ext cx="7991205" cy="1274195"/>
              </a:xfrm>
              <a:prstGeom prst="rect">
                <a:avLst/>
              </a:prstGeom>
              <a:blipFill rotWithShape="0">
                <a:blip r:embed="rId2"/>
                <a:stretch>
                  <a:fillRect l="-1907" t="-2871" r="-1144" b="-1052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Прямоугольник 4"/>
              <p:cNvSpPr/>
              <p:nvPr/>
            </p:nvSpPr>
            <p:spPr>
              <a:xfrm>
                <a:off x="4187825" y="2606629"/>
                <a:ext cx="7991205" cy="1933991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spAutoFit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en-US" sz="32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To </a:t>
                </a:r>
                <a:r>
                  <a:rPr lang="en-US" sz="3200" dirty="0" smtClean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maximize the profit</a:t>
                </a:r>
                <a:r>
                  <a:rPr lang="en-US" sz="32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, one needs to find the point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32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3200" i="1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,…, </m:t>
                    </m:r>
                    <m:sSub>
                      <m:sSubPr>
                        <m:ctrlPr>
                          <a:rPr lang="en-US" sz="32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32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US" sz="32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en-US" sz="32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𝑀</m:t>
                    </m:r>
                  </m:oMath>
                </a14:m>
                <a:r>
                  <a:rPr lang="en-US" sz="32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, where the function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sz="32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sz="32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𝑗</m:t>
                        </m:r>
                      </m:sub>
                      <m:sup>
                        <m:r>
                          <a:rPr lang="en-US" sz="32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sup>
                      <m:e>
                        <m:sSub>
                          <m:sSubPr>
                            <m:ctrlPr>
                              <a:rPr lang="en-US" sz="3200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𝑐</m:t>
                            </m:r>
                          </m:e>
                          <m:sub>
                            <m:r>
                              <a:rPr lang="en-US" sz="3200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𝑗</m:t>
                            </m:r>
                          </m:sub>
                        </m:sSub>
                        <m:sSub>
                          <m:sSubPr>
                            <m:ctrlPr>
                              <a:rPr lang="en-US" sz="3200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3200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𝑗</m:t>
                            </m:r>
                          </m:sub>
                        </m:sSub>
                      </m:e>
                    </m:nary>
                  </m:oMath>
                </a14:m>
                <a:r>
                  <a:rPr lang="en-US" sz="32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(the </a:t>
                </a:r>
                <a:r>
                  <a:rPr lang="en-US" sz="3200" dirty="0" smtClean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total selling price</a:t>
                </a:r>
                <a:r>
                  <a:rPr lang="en-US" sz="32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) is </a:t>
                </a:r>
                <a:r>
                  <a:rPr lang="en-US" sz="3200" dirty="0" smtClean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maximal</a:t>
                </a:r>
                <a:r>
                  <a:rPr lang="en-US" sz="32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. </a:t>
                </a:r>
                <a:endParaRPr lang="ru-RU" sz="3200" cap="none" spc="0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87825" y="2606629"/>
                <a:ext cx="7991205" cy="1933991"/>
              </a:xfrm>
              <a:prstGeom prst="rect">
                <a:avLst/>
              </a:prstGeom>
              <a:blipFill rotWithShape="0">
                <a:blip r:embed="rId3"/>
                <a:stretch>
                  <a:fillRect l="-1983" t="-1893" r="-1754" b="-473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Прямоугольник 6"/>
          <p:cNvSpPr/>
          <p:nvPr/>
        </p:nvSpPr>
        <p:spPr>
          <a:xfrm>
            <a:off x="4200794" y="4845004"/>
            <a:ext cx="7991205" cy="127419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32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The basic problem of linear programming naturally arises here. </a:t>
            </a:r>
            <a:endParaRPr lang="ru-RU" sz="3200" cap="none" spc="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9179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200794" y="193266"/>
            <a:ext cx="80041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The Transportation Problem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Прямоугольник 3"/>
              <p:cNvSpPr/>
              <p:nvPr/>
            </p:nvSpPr>
            <p:spPr>
              <a:xfrm>
                <a:off x="4187825" y="884218"/>
                <a:ext cx="7991205" cy="1274195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spAutoFit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en-US" sz="32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Suppliers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sz="32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32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,…, </m:t>
                    </m:r>
                    <m:sSub>
                      <m:sSubPr>
                        <m:ctrlPr>
                          <a:rPr lang="en-US" sz="32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sz="32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𝑚</m:t>
                        </m:r>
                      </m:sub>
                    </m:sSub>
                  </m:oMath>
                </a14:m>
                <a:r>
                  <a:rPr lang="en-US" sz="32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en-US" sz="3200" dirty="0" smtClean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carry</a:t>
                </a:r>
                <a:r>
                  <a:rPr lang="en-US" sz="32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the amounts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sz="32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32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,…, </m:t>
                    </m:r>
                    <m:sSub>
                      <m:sSubPr>
                        <m:ctrlPr>
                          <a:rPr lang="en-US" sz="32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sz="32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𝑚</m:t>
                        </m:r>
                      </m:sub>
                    </m:sSub>
                  </m:oMath>
                </a14:m>
                <a:r>
                  <a:rPr lang="en-US" sz="32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, respectively, of a certain product. </a:t>
                </a:r>
                <a:endParaRPr lang="ru-RU" sz="3200" cap="none" spc="0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4" name="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87825" y="884218"/>
                <a:ext cx="7991205" cy="1274195"/>
              </a:xfrm>
              <a:prstGeom prst="rect">
                <a:avLst/>
              </a:prstGeom>
              <a:blipFill rotWithShape="0">
                <a:blip r:embed="rId2"/>
                <a:stretch>
                  <a:fillRect l="-1983" t="-2871" b="-1052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Прямоугольник 4"/>
              <p:cNvSpPr/>
              <p:nvPr/>
            </p:nvSpPr>
            <p:spPr>
              <a:xfrm>
                <a:off x="4187824" y="2212267"/>
                <a:ext cx="7991205" cy="1274195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spAutoFit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en-US" sz="3200" dirty="0" smtClean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Customers</a:t>
                </a:r>
                <a14:m>
                  <m:oMath xmlns:m="http://schemas.openxmlformats.org/officeDocument/2006/math">
                    <m:r>
                      <a:rPr lang="en-US" sz="32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sz="32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𝐵</m:t>
                        </m:r>
                      </m:e>
                      <m:sub>
                        <m:r>
                          <a:rPr lang="en-US" sz="32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32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,…, </m:t>
                    </m:r>
                    <m:sSub>
                      <m:sSubPr>
                        <m:ctrlPr>
                          <a:rPr lang="en-US" sz="32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𝐵</m:t>
                        </m:r>
                      </m:e>
                      <m:sub>
                        <m:r>
                          <a:rPr lang="en-US" sz="32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sz="32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en-US" sz="3200" dirty="0" smtClean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need the </a:t>
                </a:r>
                <a:r>
                  <a:rPr lang="en-US" sz="3200" dirty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amounts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sz="32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3200" i="1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,…, </m:t>
                    </m:r>
                    <m:sSub>
                      <m:sSubPr>
                        <m:ctrlPr>
                          <a:rPr lang="en-US" sz="32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sz="32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sz="32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, </a:t>
                </a:r>
                <a:r>
                  <a:rPr lang="en-US" sz="32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respectively, of the same product.</a:t>
                </a:r>
                <a:endParaRPr lang="ru-RU" sz="3200" cap="none" spc="0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87824" y="2212267"/>
                <a:ext cx="7991205" cy="1274195"/>
              </a:xfrm>
              <a:prstGeom prst="rect">
                <a:avLst/>
              </a:prstGeom>
              <a:blipFill rotWithShape="0">
                <a:blip r:embed="rId3"/>
                <a:stretch>
                  <a:fillRect l="-1983" t="-2871" b="-1052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Прямоугольник 6"/>
              <p:cNvSpPr/>
              <p:nvPr/>
            </p:nvSpPr>
            <p:spPr>
              <a:xfrm>
                <a:off x="4187823" y="3486462"/>
                <a:ext cx="7991205" cy="752129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spAutoFit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en-US" sz="32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It is also given that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sz="32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sz="32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</m:sub>
                      <m:sup>
                        <m:r>
                          <a:rPr lang="en-US" sz="32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𝑚</m:t>
                        </m:r>
                      </m:sup>
                      <m:e>
                        <m:sSub>
                          <m:sSubPr>
                            <m:ctrlPr>
                              <a:rPr lang="en-US" sz="3200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sz="3200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nary>
                    <m:r>
                      <a:rPr lang="en-US" sz="32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nary>
                      <m:naryPr>
                        <m:chr m:val="∑"/>
                        <m:ctrlPr>
                          <a:rPr lang="en-US" sz="32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sz="32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𝑗</m:t>
                        </m:r>
                      </m:sub>
                      <m:sup>
                        <m:r>
                          <a:rPr lang="en-US" sz="32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sup>
                      <m:e>
                        <m:sSub>
                          <m:sSubPr>
                            <m:ctrlPr>
                              <a:rPr lang="en-US" sz="3200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𝑏</m:t>
                            </m:r>
                          </m:e>
                          <m:sub>
                            <m:r>
                              <a:rPr lang="en-US" sz="3200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𝑗</m:t>
                            </m:r>
                          </m:sub>
                        </m:sSub>
                      </m:e>
                    </m:nary>
                    <m:r>
                      <a:rPr lang="en-US" sz="32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</m:t>
                    </m:r>
                  </m:oMath>
                </a14:m>
                <a:r>
                  <a:rPr lang="en-US" sz="32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endParaRPr lang="ru-RU" sz="3200" cap="none" spc="0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7" name="Прямоугольник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87823" y="3486462"/>
                <a:ext cx="7991205" cy="752129"/>
              </a:xfrm>
              <a:prstGeom prst="rect">
                <a:avLst/>
              </a:prstGeom>
              <a:blipFill rotWithShape="0">
                <a:blip r:embed="rId4"/>
                <a:stretch>
                  <a:fillRect l="-1983" t="-813" b="-1382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Прямоугольник 7"/>
              <p:cNvSpPr/>
              <p:nvPr/>
            </p:nvSpPr>
            <p:spPr>
              <a:xfrm>
                <a:off x="4213764" y="3494082"/>
                <a:ext cx="7991205" cy="2598404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spAutoFit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en-US" sz="32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                                    </a:t>
                </a:r>
                <a:r>
                  <a:rPr lang="en-US" sz="3200" dirty="0" smtClean="0">
                    <a:solidFill>
                      <a:srgbClr val="0070C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                          </a:t>
                </a:r>
                <a:r>
                  <a:rPr lang="en-US" sz="32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   Let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32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𝑖𝑗</m:t>
                        </m:r>
                      </m:sub>
                    </m:sSub>
                  </m:oMath>
                </a14:m>
                <a:r>
                  <a:rPr lang="en-US" sz="32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be the </a:t>
                </a:r>
                <a:r>
                  <a:rPr lang="en-US" sz="3200" dirty="0" smtClean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amount</a:t>
                </a:r>
                <a:r>
                  <a:rPr lang="en-US" sz="32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of product that is </a:t>
                </a:r>
                <a:r>
                  <a:rPr lang="en-US" sz="3200" dirty="0" smtClean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transported</a:t>
                </a:r>
                <a:r>
                  <a:rPr lang="en-US" sz="32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from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sz="32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to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𝐵</m:t>
                        </m:r>
                      </m:e>
                      <m:sub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𝑗</m:t>
                        </m:r>
                      </m:sub>
                    </m:sSub>
                  </m:oMath>
                </a14:m>
                <a:r>
                  <a:rPr lang="en-US" sz="32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𝑖𝑗</m:t>
                        </m:r>
                      </m:sub>
                    </m:sSub>
                  </m:oMath>
                </a14:m>
                <a:r>
                  <a:rPr lang="en-US" sz="32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, the cost to deliver a unit of product </a:t>
                </a:r>
                <a:r>
                  <a:rPr lang="en-US" sz="32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from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sz="32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to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𝐵</m:t>
                        </m:r>
                      </m:e>
                      <m:sub>
                        <m:r>
                          <a:rPr lang="en-US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𝑗</m:t>
                        </m:r>
                      </m:sub>
                    </m:sSub>
                    <m:r>
                      <a:rPr lang="en-US" sz="32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</m:t>
                    </m:r>
                  </m:oMath>
                </a14:m>
                <a:r>
                  <a:rPr lang="en-US" sz="32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  </a:t>
                </a:r>
                <a:endParaRPr lang="ru-RU" sz="3200" cap="none" spc="0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8" name="Прямоугольник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3764" y="3494082"/>
                <a:ext cx="7991205" cy="2598404"/>
              </a:xfrm>
              <a:prstGeom prst="rect">
                <a:avLst/>
              </a:prstGeom>
              <a:blipFill rotWithShape="0">
                <a:blip r:embed="rId5"/>
                <a:stretch>
                  <a:fillRect l="-1907" t="-235" r="-1449" b="-399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39798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200794" y="193266"/>
            <a:ext cx="80041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The Transportation Problem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Прямоугольник 3"/>
              <p:cNvSpPr/>
              <p:nvPr/>
            </p:nvSpPr>
            <p:spPr>
              <a:xfrm>
                <a:off x="4187825" y="884218"/>
                <a:ext cx="7991205" cy="1343060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spAutoFit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en-US" sz="32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The following conditions must hold:</a:t>
                </a:r>
              </a:p>
              <a:p>
                <a:pPr algn="ctr">
                  <a:lnSpc>
                    <a:spcPct val="120000"/>
                  </a:lnSpc>
                </a:pPr>
                <a:r>
                  <a:rPr lang="en-US" sz="3200" b="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en-US" sz="3200" b="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      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sz="32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sz="32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𝑗</m:t>
                        </m:r>
                        <m:r>
                          <a:rPr lang="en-US" sz="32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en-US" sz="32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sup>
                      <m:e>
                        <m:sSub>
                          <m:sSubPr>
                            <m:ctrlPr>
                              <a:rPr lang="en-US" sz="3200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3200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𝑖𝑗</m:t>
                            </m:r>
                          </m:sub>
                        </m:sSub>
                        <m:r>
                          <a:rPr lang="en-US" sz="32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</m:t>
                        </m:r>
                        <m:sSub>
                          <m:sSubPr>
                            <m:ctrlPr>
                              <a:rPr lang="en-US" sz="3200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sz="3200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en-US" sz="32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</m:e>
                    </m:nary>
                    <m:r>
                      <a:rPr lang="en-US" sz="32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nary>
                      <m:naryPr>
                        <m:chr m:val="∑"/>
                        <m:ctrlPr>
                          <a:rPr lang="en-US" sz="32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sz="32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  <m:r>
                          <a:rPr lang="en-US" sz="32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en-US" sz="32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𝑚</m:t>
                        </m:r>
                      </m:sup>
                      <m:e>
                        <m:sSub>
                          <m:sSubPr>
                            <m:ctrlPr>
                              <a:rPr lang="en-US" sz="3200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3200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𝑖𝑗</m:t>
                            </m:r>
                          </m:sub>
                        </m:sSub>
                        <m:r>
                          <a:rPr lang="en-US" sz="32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</m:t>
                        </m:r>
                        <m:sSub>
                          <m:sSubPr>
                            <m:ctrlPr>
                              <a:rPr lang="en-US" sz="3200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𝑏</m:t>
                            </m:r>
                          </m:e>
                          <m:sub>
                            <m:r>
                              <a:rPr lang="en-US" sz="3200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𝑗</m:t>
                            </m:r>
                          </m:sub>
                        </m:sSub>
                        <m:r>
                          <a:rPr lang="en-US" sz="32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</m:e>
                    </m:nary>
                    <m:r>
                      <a:rPr lang="en-US" sz="32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</m:t>
                    </m:r>
                    <m:sSub>
                      <m:sSubPr>
                        <m:ctrlPr>
                          <a:rPr lang="en-US" sz="32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32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𝑖𝑗</m:t>
                        </m:r>
                      </m:sub>
                    </m:sSub>
                    <m:r>
                      <a:rPr lang="en-US" sz="32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≥0</m:t>
                    </m:r>
                  </m:oMath>
                </a14:m>
                <a:r>
                  <a:rPr lang="en-US" sz="32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. </a:t>
                </a:r>
                <a:endParaRPr lang="ru-RU" sz="3200" cap="none" spc="0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4" name="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87825" y="884218"/>
                <a:ext cx="7991205" cy="1343060"/>
              </a:xfrm>
              <a:prstGeom prst="rect">
                <a:avLst/>
              </a:prstGeom>
              <a:blipFill rotWithShape="0">
                <a:blip r:embed="rId2"/>
                <a:stretch>
                  <a:fillRect l="-1983" t="-2727" b="-727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Прямоугольник 4"/>
              <p:cNvSpPr/>
              <p:nvPr/>
            </p:nvSpPr>
            <p:spPr>
              <a:xfrm>
                <a:off x="4213764" y="2781451"/>
                <a:ext cx="7991205" cy="1321644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spAutoFit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en-US" sz="32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They define a convex polyhedron in the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en-US" sz="32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𝑚𝑛</m:t>
                    </m:r>
                    <m:r>
                      <a:rPr lang="en-US" sz="32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32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-space with coordinates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𝑖𝑗</m:t>
                        </m:r>
                      </m:sub>
                    </m:sSub>
                  </m:oMath>
                </a14:m>
                <a:r>
                  <a:rPr lang="en-US" sz="32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.</a:t>
                </a:r>
                <a:endParaRPr lang="ru-RU" sz="3200" cap="none" spc="0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3764" y="2781451"/>
                <a:ext cx="7991205" cy="1321644"/>
              </a:xfrm>
              <a:prstGeom prst="rect">
                <a:avLst/>
              </a:prstGeom>
              <a:blipFill rotWithShape="0">
                <a:blip r:embed="rId3"/>
                <a:stretch>
                  <a:fillRect l="-1907" t="-2765" b="-875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Прямоугольник 8"/>
              <p:cNvSpPr/>
              <p:nvPr/>
            </p:nvSpPr>
            <p:spPr>
              <a:xfrm>
                <a:off x="4213764" y="4476901"/>
                <a:ext cx="7991205" cy="1341521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spAutoFit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en-US" sz="32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The problem is to </a:t>
                </a:r>
                <a:r>
                  <a:rPr lang="en-US" sz="3200" dirty="0" smtClean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minimize</a:t>
                </a:r>
                <a:r>
                  <a:rPr lang="en-US" sz="32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the function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supHide m:val="on"/>
                        <m:ctrlPr>
                          <a:rPr lang="en-US" sz="3200" b="0" i="1" smtClean="0">
                            <a:ln w="0"/>
                            <a:solidFill>
                              <a:srgbClr val="0070C0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sz="3200" b="0" i="1" smtClean="0">
                            <a:ln w="0"/>
                            <a:solidFill>
                              <a:srgbClr val="0070C0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  <m:r>
                          <a:rPr lang="en-US" sz="3200" b="0" i="1" smtClean="0">
                            <a:ln w="0"/>
                            <a:solidFill>
                              <a:srgbClr val="0070C0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r>
                          <a:rPr lang="en-US" sz="3200" b="0" i="1" smtClean="0">
                            <a:ln w="0"/>
                            <a:solidFill>
                              <a:srgbClr val="0070C0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𝑗</m:t>
                        </m:r>
                      </m:sub>
                      <m:sup/>
                      <m:e>
                        <m:sSub>
                          <m:sSubPr>
                            <m:ctrlPr>
                              <a:rPr lang="en-US" sz="3200" b="0" i="1" smtClean="0">
                                <a:ln w="0"/>
                                <a:solidFill>
                                  <a:srgbClr val="0070C0"/>
                                </a:solidFill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b="0" i="1" smtClean="0">
                                <a:ln w="0"/>
                                <a:solidFill>
                                  <a:srgbClr val="0070C0"/>
                                </a:solidFill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𝑐</m:t>
                            </m:r>
                          </m:e>
                          <m:sub>
                            <m:r>
                              <a:rPr lang="en-US" sz="3200" b="0" i="1" smtClean="0">
                                <a:ln w="0"/>
                                <a:solidFill>
                                  <a:srgbClr val="0070C0"/>
                                </a:solidFill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𝑖𝑗</m:t>
                            </m:r>
                          </m:sub>
                        </m:sSub>
                        <m:sSub>
                          <m:sSubPr>
                            <m:ctrlPr>
                              <a:rPr lang="en-US" sz="3200" b="0" i="1" smtClean="0">
                                <a:ln w="0"/>
                                <a:solidFill>
                                  <a:srgbClr val="0070C0"/>
                                </a:solidFill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b="0" i="1" smtClean="0">
                                <a:ln w="0"/>
                                <a:solidFill>
                                  <a:srgbClr val="0070C0"/>
                                </a:solidFill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3200" b="0" i="1" smtClean="0">
                                <a:ln w="0"/>
                                <a:solidFill>
                                  <a:srgbClr val="0070C0"/>
                                </a:solidFill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𝑖𝑗</m:t>
                            </m:r>
                          </m:sub>
                        </m:sSub>
                      </m:e>
                    </m:nary>
                  </m:oMath>
                </a14:m>
                <a:r>
                  <a:rPr lang="en-US" sz="3200" dirty="0" smtClean="0">
                    <a:effectLst/>
                    <a:latin typeface="Cambria Math" panose="02040503050406030204" pitchFamily="18" charset="0"/>
                    <a:ea typeface="Cambria Math" panose="02040503050406030204" pitchFamily="18" charset="0"/>
                  </a:rPr>
                  <a:t> on this polyhedron.</a:t>
                </a:r>
              </a:p>
            </p:txBody>
          </p:sp>
        </mc:Choice>
        <mc:Fallback>
          <p:sp>
            <p:nvSpPr>
              <p:cNvPr id="9" name="Прямоугольник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3764" y="4476901"/>
                <a:ext cx="7991205" cy="1341521"/>
              </a:xfrm>
              <a:prstGeom prst="rect">
                <a:avLst/>
              </a:prstGeom>
              <a:blipFill rotWithShape="0">
                <a:blip r:embed="rId4"/>
                <a:stretch>
                  <a:fillRect l="-1907" t="-2727" b="-727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2133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200794" y="193266"/>
            <a:ext cx="80041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The </a:t>
            </a:r>
            <a:r>
              <a:rPr lang="en-US" sz="4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Simplex Method</a:t>
            </a:r>
            <a:endParaRPr lang="en-US" sz="4000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Прямоугольник 7"/>
              <p:cNvSpPr/>
              <p:nvPr/>
            </p:nvSpPr>
            <p:spPr>
              <a:xfrm>
                <a:off x="4200792" y="962116"/>
                <a:ext cx="7991205" cy="1865126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spAutoFit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en-US" sz="3200" dirty="0" smtClean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Sliding</a:t>
                </a:r>
                <a:r>
                  <a:rPr lang="en-US" sz="32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en-US" sz="32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by the edges of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𝑀</m:t>
                    </m:r>
                  </m:oMath>
                </a14:m>
                <a:r>
                  <a:rPr lang="en-US" sz="32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in the </a:t>
                </a:r>
                <a:r>
                  <a:rPr lang="en-US" sz="3200" dirty="0" smtClean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direction of the increase</a:t>
                </a:r>
                <a:r>
                  <a:rPr lang="en-US" sz="32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of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en-US" sz="32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, while possible. The movement ends at a </a:t>
                </a:r>
                <a:r>
                  <a:rPr lang="en-US" sz="3200" dirty="0" smtClean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vertex of the maximum</a:t>
                </a:r>
                <a:r>
                  <a:rPr lang="en-US" sz="32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.</a:t>
                </a:r>
                <a:endParaRPr lang="ru-RU" sz="3200" cap="none" spc="0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8" name="Прямоугольник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00792" y="962116"/>
                <a:ext cx="7991205" cy="1865126"/>
              </a:xfrm>
              <a:prstGeom prst="rect">
                <a:avLst/>
              </a:prstGeom>
              <a:blipFill rotWithShape="0">
                <a:blip r:embed="rId2"/>
                <a:stretch>
                  <a:fillRect l="-1907" t="-1961" r="-153" b="-686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Прямая соединительная линия 8"/>
          <p:cNvCxnSpPr/>
          <p:nvPr/>
        </p:nvCxnSpPr>
        <p:spPr>
          <a:xfrm flipV="1">
            <a:off x="6457665" y="3565364"/>
            <a:ext cx="1376991" cy="4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7859223" y="3894189"/>
            <a:ext cx="207385" cy="210515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flipH="1">
            <a:off x="5619032" y="3876112"/>
            <a:ext cx="731965" cy="201619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6502058" y="3894189"/>
            <a:ext cx="158261" cy="1232209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6717682" y="3894189"/>
            <a:ext cx="585739" cy="76990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flipH="1">
            <a:off x="7303422" y="3887618"/>
            <a:ext cx="374000" cy="769572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flipV="1">
            <a:off x="6655633" y="4657190"/>
            <a:ext cx="647788" cy="475778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5618348" y="5888320"/>
            <a:ext cx="203013" cy="41729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flipV="1">
            <a:off x="5819761" y="5126397"/>
            <a:ext cx="840558" cy="1173019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6660319" y="5133298"/>
            <a:ext cx="841016" cy="30360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7303421" y="4664090"/>
            <a:ext cx="197913" cy="76624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7500877" y="5430331"/>
            <a:ext cx="560802" cy="56388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flipH="1">
            <a:off x="7216120" y="5436902"/>
            <a:ext cx="284073" cy="101232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flipV="1">
            <a:off x="7211893" y="5992769"/>
            <a:ext cx="859870" cy="45645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5815533" y="6302291"/>
            <a:ext cx="1402243" cy="14693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5621848" y="5892309"/>
            <a:ext cx="2439831" cy="99623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flipH="1">
            <a:off x="5621848" y="3565364"/>
            <a:ext cx="835874" cy="2326946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6459465" y="3556499"/>
            <a:ext cx="200853" cy="1576799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flipH="1" flipV="1">
            <a:off x="6463693" y="3571056"/>
            <a:ext cx="839730" cy="1093035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flipV="1">
            <a:off x="7303421" y="3560072"/>
            <a:ext cx="527007" cy="1104017"/>
          </a:xfrm>
          <a:prstGeom prst="line">
            <a:avLst/>
          </a:prstGeom>
          <a:ln w="12700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7830428" y="3560072"/>
            <a:ext cx="231251" cy="2439267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Параллелограмм 29"/>
          <p:cNvSpPr/>
          <p:nvPr/>
        </p:nvSpPr>
        <p:spPr>
          <a:xfrm>
            <a:off x="5361925" y="3052483"/>
            <a:ext cx="3748766" cy="841705"/>
          </a:xfrm>
          <a:prstGeom prst="parallelogram">
            <a:avLst>
              <a:gd name="adj" fmla="val 83641"/>
            </a:avLst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1" name="TextBox 30"/>
              <p:cNvSpPr txBox="1"/>
              <p:nvPr/>
            </p:nvSpPr>
            <p:spPr>
              <a:xfrm>
                <a:off x="5336699" y="6159338"/>
                <a:ext cx="401868" cy="41298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ru-RU" sz="2800" dirty="0"/>
              </a:p>
            </p:txBody>
          </p:sp>
        </mc:Choice>
        <mc:Fallback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6699" y="6159338"/>
                <a:ext cx="401868" cy="412981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2" name="TextBox 31"/>
              <p:cNvSpPr txBox="1"/>
              <p:nvPr/>
            </p:nvSpPr>
            <p:spPr>
              <a:xfrm>
                <a:off x="6125605" y="4777571"/>
                <a:ext cx="401868" cy="41298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ru-RU" sz="2800" dirty="0"/>
              </a:p>
            </p:txBody>
          </p:sp>
        </mc:Choice>
        <mc:Fallback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25605" y="4777571"/>
                <a:ext cx="401868" cy="412981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3" name="TextBox 32"/>
              <p:cNvSpPr txBox="1"/>
              <p:nvPr/>
            </p:nvSpPr>
            <p:spPr>
              <a:xfrm>
                <a:off x="7379410" y="4439098"/>
                <a:ext cx="401868" cy="41298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ru-RU" sz="2800" dirty="0"/>
              </a:p>
            </p:txBody>
          </p:sp>
        </mc:Choice>
        <mc:Fallback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79410" y="4439098"/>
                <a:ext cx="401868" cy="412981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4" name="TextBox 33"/>
              <p:cNvSpPr txBox="1"/>
              <p:nvPr/>
            </p:nvSpPr>
            <p:spPr>
              <a:xfrm>
                <a:off x="7955565" y="3197800"/>
                <a:ext cx="401868" cy="41298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ru-RU" sz="2800" dirty="0"/>
              </a:p>
            </p:txBody>
          </p:sp>
        </mc:Choice>
        <mc:Fallback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55565" y="3197800"/>
                <a:ext cx="401868" cy="412981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5" name="TextBox 34"/>
              <p:cNvSpPr txBox="1"/>
              <p:nvPr/>
            </p:nvSpPr>
            <p:spPr>
              <a:xfrm>
                <a:off x="6559891" y="3098443"/>
                <a:ext cx="120430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dirty="0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sz="2400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sz="2400" b="0" i="0" dirty="0" smtClean="0">
                          <a:latin typeface="Cambria Math" panose="02040503050406030204" pitchFamily="18" charset="0"/>
                        </a:rPr>
                        <m:t>max</m:t>
                      </m:r>
                    </m:oMath>
                  </m:oMathPara>
                </a14:m>
                <a:endParaRPr lang="ru-RU" sz="2400" dirty="0"/>
              </a:p>
            </p:txBody>
          </p:sp>
        </mc:Choice>
        <mc:Fallback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59891" y="3098443"/>
                <a:ext cx="1204304" cy="369332"/>
              </a:xfrm>
              <a:prstGeom prst="rect">
                <a:avLst/>
              </a:prstGeom>
              <a:blipFill rotWithShape="0">
                <a:blip r:embed="rId7"/>
                <a:stretch>
                  <a:fillRect l="-8586" r="-3030" b="-3442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47255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30" grpId="0" animBg="1"/>
      <p:bldP spid="31" grpId="0"/>
      <p:bldP spid="32" grpId="0"/>
      <p:bldP spid="33" grpId="0"/>
      <p:bldP spid="34" grpId="0"/>
      <p:bldP spid="3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36096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200794" y="193266"/>
            <a:ext cx="80041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Convex Polyhedron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4187825" y="911678"/>
            <a:ext cx="8004174" cy="18651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3200" dirty="0">
                <a:latin typeface="Cambria Math" panose="02040503050406030204" pitchFamily="18" charset="0"/>
                <a:ea typeface="Cambria Math" panose="02040503050406030204" pitchFamily="18" charset="0"/>
              </a:rPr>
              <a:t>A </a:t>
            </a:r>
            <a:r>
              <a:rPr lang="en-US" sz="3200" dirty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convex </a:t>
            </a:r>
            <a:r>
              <a:rPr lang="en-US" sz="3200" dirty="0" smtClean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polyhedron (</a:t>
            </a:r>
            <a:r>
              <a:rPr lang="en-US" sz="32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or</a:t>
            </a:r>
            <a:r>
              <a:rPr lang="en-US" sz="3200" dirty="0" smtClean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a </a:t>
            </a:r>
            <a:r>
              <a:rPr lang="en-US" sz="3200" dirty="0" smtClean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convex polytope) </a:t>
            </a:r>
            <a:r>
              <a:rPr lang="en-US" sz="3200" dirty="0">
                <a:latin typeface="Cambria Math" panose="02040503050406030204" pitchFamily="18" charset="0"/>
                <a:ea typeface="Cambria Math" panose="02040503050406030204" pitchFamily="18" charset="0"/>
              </a:rPr>
              <a:t>is an intersection of finitely many half-spaces (sometimes, </a:t>
            </a:r>
            <a:r>
              <a:rPr lang="en-US" sz="32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nonempty </a:t>
            </a:r>
            <a:r>
              <a:rPr lang="en-US" sz="3200" dirty="0">
                <a:latin typeface="Cambria Math" panose="02040503050406030204" pitchFamily="18" charset="0"/>
                <a:ea typeface="Cambria Math" panose="02040503050406030204" pitchFamily="18" charset="0"/>
              </a:rPr>
              <a:t>interior is required</a:t>
            </a:r>
            <a:r>
              <a:rPr lang="en-US" sz="32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).</a:t>
            </a:r>
          </a:p>
        </p:txBody>
      </p:sp>
      <p:grpSp>
        <p:nvGrpSpPr>
          <p:cNvPr id="8" name="Группа 7"/>
          <p:cNvGrpSpPr/>
          <p:nvPr/>
        </p:nvGrpSpPr>
        <p:grpSpPr>
          <a:xfrm>
            <a:off x="4720615" y="3318306"/>
            <a:ext cx="5921076" cy="2695665"/>
            <a:chOff x="4720615" y="3318306"/>
            <a:chExt cx="5921076" cy="2695665"/>
          </a:xfrm>
        </p:grpSpPr>
        <p:sp>
          <p:nvSpPr>
            <p:cNvPr id="22" name="TextBox 21"/>
            <p:cNvSpPr txBox="1"/>
            <p:nvPr/>
          </p:nvSpPr>
          <p:spPr>
            <a:xfrm>
              <a:off x="9064015" y="5429196"/>
              <a:ext cx="1577676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>
                  <a:latin typeface="Cambria Math" panose="02040503050406030204" pitchFamily="18" charset="0"/>
                  <a:ea typeface="Cambria Math" panose="02040503050406030204" pitchFamily="18" charset="0"/>
                </a:rPr>
                <a:t>Simplex</a:t>
              </a:r>
              <a:endParaRPr lang="ru-RU" sz="3200" dirty="0">
                <a:latin typeface="Cambria Math" panose="02040503050406030204" pitchFamily="18" charset="0"/>
                <a:ea typeface="Cambria Math" panose="02040503050406030204" pitchFamily="18" charset="0"/>
              </a:endParaRPr>
            </a:p>
          </p:txBody>
        </p:sp>
        <p:grpSp>
          <p:nvGrpSpPr>
            <p:cNvPr id="5" name="Группа 4"/>
            <p:cNvGrpSpPr/>
            <p:nvPr/>
          </p:nvGrpSpPr>
          <p:grpSpPr>
            <a:xfrm>
              <a:off x="9005230" y="3597632"/>
              <a:ext cx="1612409" cy="1596055"/>
              <a:chOff x="10167025" y="3887979"/>
              <a:chExt cx="1612409" cy="1596055"/>
            </a:xfrm>
          </p:grpSpPr>
          <p:sp>
            <p:nvSpPr>
              <p:cNvPr id="9" name="Равнобедренный треугольник 8"/>
              <p:cNvSpPr/>
              <p:nvPr/>
            </p:nvSpPr>
            <p:spPr>
              <a:xfrm rot="3721833">
                <a:off x="10774073" y="4429419"/>
                <a:ext cx="1546802" cy="463921"/>
              </a:xfrm>
              <a:prstGeom prst="triangl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28575">
                <a:solidFill>
                  <a:schemeClr val="accent1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grpSp>
            <p:nvGrpSpPr>
              <p:cNvPr id="4" name="Группа 3"/>
              <p:cNvGrpSpPr/>
              <p:nvPr/>
            </p:nvGrpSpPr>
            <p:grpSpPr>
              <a:xfrm>
                <a:off x="10167025" y="4054083"/>
                <a:ext cx="1600863" cy="1429951"/>
                <a:chOff x="10189577" y="4098113"/>
                <a:chExt cx="1600863" cy="1429951"/>
              </a:xfrm>
            </p:grpSpPr>
            <p:cxnSp>
              <p:nvCxnSpPr>
                <p:cNvPr id="11" name="Прямая соединительная линия 10"/>
                <p:cNvCxnSpPr/>
                <p:nvPr/>
              </p:nvCxnSpPr>
              <p:spPr>
                <a:xfrm>
                  <a:off x="10967457" y="4098113"/>
                  <a:ext cx="822983" cy="488069"/>
                </a:xfrm>
                <a:prstGeom prst="line">
                  <a:avLst/>
                </a:prstGeom>
                <a:ln w="25400">
                  <a:solidFill>
                    <a:srgbClr val="41719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4" name="Равнобедренный треугольник 13"/>
                <p:cNvSpPr/>
                <p:nvPr/>
              </p:nvSpPr>
              <p:spPr>
                <a:xfrm>
                  <a:off x="10189577" y="4107637"/>
                  <a:ext cx="1555761" cy="1420427"/>
                </a:xfrm>
                <a:prstGeom prst="triangle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 w="25400">
                  <a:solidFill>
                    <a:srgbClr val="41719C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cxnSp>
              <p:nvCxnSpPr>
                <p:cNvPr id="23" name="Прямая соединительная линия 22"/>
                <p:cNvCxnSpPr/>
                <p:nvPr/>
              </p:nvCxnSpPr>
              <p:spPr>
                <a:xfrm flipH="1">
                  <a:off x="11747778" y="4576188"/>
                  <a:ext cx="41522" cy="951876"/>
                </a:xfrm>
                <a:prstGeom prst="line">
                  <a:avLst/>
                </a:prstGeom>
                <a:ln w="25400">
                  <a:solidFill>
                    <a:srgbClr val="41719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Прямая соединительная линия 23"/>
                <p:cNvCxnSpPr>
                  <a:stCxn id="14" idx="2"/>
                  <a:endCxn id="9" idx="0"/>
                </p:cNvCxnSpPr>
                <p:nvPr/>
              </p:nvCxnSpPr>
              <p:spPr>
                <a:xfrm flipV="1">
                  <a:off x="10189577" y="4596620"/>
                  <a:ext cx="1585316" cy="931444"/>
                </a:xfrm>
                <a:prstGeom prst="line">
                  <a:avLst/>
                </a:prstGeom>
                <a:solidFill>
                  <a:schemeClr val="accent1">
                    <a:lumMod val="20000"/>
                    <a:lumOff val="80000"/>
                  </a:schemeClr>
                </a:solidFill>
                <a:ln w="19050">
                  <a:solidFill>
                    <a:srgbClr val="41719C"/>
                  </a:solidFill>
                  <a:prstDash val="dash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25" name="Куб 24"/>
            <p:cNvSpPr/>
            <p:nvPr/>
          </p:nvSpPr>
          <p:spPr>
            <a:xfrm>
              <a:off x="5045523" y="3318306"/>
              <a:ext cx="2057400" cy="1946335"/>
            </a:xfrm>
            <a:prstGeom prst="cube">
              <a:avLst/>
            </a:prstGeom>
            <a:solidFill>
              <a:schemeClr val="accent1">
                <a:lumMod val="40000"/>
                <a:lumOff val="60000"/>
              </a:schemeClr>
            </a:solidFill>
            <a:ln w="28575">
              <a:solidFill>
                <a:srgbClr val="41719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4720615" y="5429195"/>
              <a:ext cx="2707216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>
                  <a:latin typeface="Cambria Math" panose="02040503050406030204" pitchFamily="18" charset="0"/>
                  <a:ea typeface="Cambria Math" panose="02040503050406030204" pitchFamily="18" charset="0"/>
                </a:rPr>
                <a:t>Parallelepiped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46852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200794" y="193266"/>
            <a:ext cx="80041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Minkowski-Weyl</a:t>
            </a:r>
            <a:r>
              <a:rPr lang="en-US" sz="40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Theorem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Прямоугольник 14"/>
              <p:cNvSpPr/>
              <p:nvPr/>
            </p:nvSpPr>
            <p:spPr>
              <a:xfrm>
                <a:off x="4187825" y="884218"/>
                <a:ext cx="7991205" cy="1274195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spAutoFit/>
              </a:bodyPr>
              <a:lstStyle/>
              <a:p>
                <a:pPr>
                  <a:lnSpc>
                    <a:spcPct val="120000"/>
                  </a:lnSpc>
                </a:pPr>
                <a14:m>
                  <m:oMath xmlns:m="http://schemas.openxmlformats.org/officeDocument/2006/math">
                    <m:r>
                      <a:rPr lang="en-US" sz="32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𝑀</m:t>
                    </m:r>
                  </m:oMath>
                </a14:m>
                <a:r>
                  <a:rPr lang="en-US" sz="32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is a convex polyhedron </a:t>
                </a:r>
                <a:r>
                  <a:rPr lang="en-US" sz="3200" dirty="0" err="1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iff</a:t>
                </a:r>
                <a:r>
                  <a:rPr lang="en-US" sz="32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2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𝑀</m:t>
                    </m:r>
                  </m:oMath>
                </a14:m>
                <a:r>
                  <a:rPr lang="en-US" sz="32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is a convex hull of finitely many points.</a:t>
                </a:r>
                <a:endParaRPr lang="ru-RU" sz="3200" cap="none" spc="0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5" name="Прямоугольник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87825" y="884218"/>
                <a:ext cx="7991205" cy="1274195"/>
              </a:xfrm>
              <a:prstGeom prst="rect">
                <a:avLst/>
              </a:prstGeom>
              <a:blipFill rotWithShape="0">
                <a:blip r:embed="rId2"/>
                <a:stretch>
                  <a:fillRect l="-1983" t="-2871" b="-1052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Куб 1">
            <a:extLst>
              <a:ext uri="{FF2B5EF4-FFF2-40B4-BE49-F238E27FC236}">
                <a16:creationId xmlns="" xmlns:a16="http://schemas.microsoft.com/office/drawing/2014/main" id="{B62CFE8D-50AB-4436-8D4D-D32F2AC88B5F}"/>
              </a:ext>
            </a:extLst>
          </p:cNvPr>
          <p:cNvSpPr/>
          <p:nvPr/>
        </p:nvSpPr>
        <p:spPr>
          <a:xfrm>
            <a:off x="6506818" y="3442256"/>
            <a:ext cx="2584174" cy="2203174"/>
          </a:xfrm>
          <a:prstGeom prst="cube">
            <a:avLst/>
          </a:prstGeom>
          <a:solidFill>
            <a:schemeClr val="accent1">
              <a:lumMod val="40000"/>
              <a:lumOff val="60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Прямоугольник 8">
                <a:extLst>
                  <a:ext uri="{FF2B5EF4-FFF2-40B4-BE49-F238E27FC236}">
                    <a16:creationId xmlns="" xmlns:a16="http://schemas.microsoft.com/office/drawing/2014/main" id="{6C0377E2-5222-4483-8246-792809B9D688}"/>
                  </a:ext>
                </a:extLst>
              </p:cNvPr>
              <p:cNvSpPr/>
              <p:nvPr/>
            </p:nvSpPr>
            <p:spPr>
              <a:xfrm>
                <a:off x="4340225" y="2310813"/>
                <a:ext cx="7991205" cy="683264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spAutoFit/>
              </a:bodyPr>
              <a:lstStyle/>
              <a:p>
                <a:pPr>
                  <a:lnSpc>
                    <a:spcPct val="12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dirty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𝑀</m:t>
                      </m:r>
                      <m:r>
                        <a:rPr lang="en-US" sz="3200" b="0" i="1" dirty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sz="3200" b="0" i="0" dirty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conv</m:t>
                      </m:r>
                      <m:r>
                        <a:rPr lang="en-US" sz="3200" b="0" i="1" dirty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d>
                        <m:dPr>
                          <m:begChr m:val="{"/>
                          <m:endChr m:val="}"/>
                          <m:ctrlPr>
                            <a:rPr lang="en-US" sz="3200" b="0" i="1" dirty="0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n-US" sz="3200" b="0" i="0" dirty="0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vertices</m:t>
                          </m:r>
                          <m:r>
                            <a:rPr lang="en-US" sz="3200" b="0" i="0" dirty="0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sz="3200" b="0" i="0" dirty="0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of</m:t>
                          </m:r>
                          <m:r>
                            <a:rPr lang="en-US" sz="3200" b="0" i="0" dirty="0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3200" b="0" i="1" dirty="0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𝑀</m:t>
                          </m:r>
                        </m:e>
                      </m:d>
                      <m:r>
                        <a:rPr lang="en-US" sz="3200" b="0" i="0" dirty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?</m:t>
                      </m:r>
                    </m:oMath>
                  </m:oMathPara>
                </a14:m>
                <a:endParaRPr lang="ru-RU" sz="3200" cap="none" spc="0" dirty="0">
                  <a:ln w="0"/>
                  <a:solidFill>
                    <a:srgbClr val="0070C0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9" name="Прямоугольник 8">
                <a:extLst>
                  <a:ext uri="{FF2B5EF4-FFF2-40B4-BE49-F238E27FC236}">
                    <a16:creationId xmlns:a16="http://schemas.microsoft.com/office/drawing/2014/main" id="{6C0377E2-5222-4483-8246-792809B9D68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0225" y="2310813"/>
                <a:ext cx="7991205" cy="68326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54751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2" grpId="0" animBg="1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200794" y="193266"/>
            <a:ext cx="80041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Faces of </a:t>
            </a:r>
            <a:r>
              <a:rPr lang="en-US" sz="4000" dirty="0" err="1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Polyhedra</a:t>
            </a:r>
            <a:endParaRPr lang="en-US" sz="4000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Прямоугольник 14"/>
              <p:cNvSpPr/>
              <p:nvPr/>
            </p:nvSpPr>
            <p:spPr>
              <a:xfrm>
                <a:off x="4187825" y="884218"/>
                <a:ext cx="7991205" cy="1865126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spAutoFit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en-US" sz="32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A </a:t>
                </a:r>
                <a:r>
                  <a:rPr lang="en-US" sz="3200" dirty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face</a:t>
                </a:r>
                <a:r>
                  <a:rPr lang="en-US" sz="32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of a convex polyhedron </a:t>
                </a:r>
                <a14:m>
                  <m:oMath xmlns:m="http://schemas.openxmlformats.org/officeDocument/2006/math">
                    <m:r>
                      <a:rPr lang="en-US" sz="32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𝑀</m:t>
                    </m:r>
                  </m:oMath>
                </a14:m>
                <a:r>
                  <a:rPr lang="en-US" sz="32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is a nonempty intersection of </a:t>
                </a:r>
                <a14:m>
                  <m:oMath xmlns:m="http://schemas.openxmlformats.org/officeDocument/2006/math">
                    <m:r>
                      <a:rPr lang="en-US" sz="32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𝑀</m:t>
                    </m:r>
                  </m:oMath>
                </a14:m>
                <a:r>
                  <a:rPr lang="en-US" sz="32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with some of its supporting hyperplanes.</a:t>
                </a:r>
                <a:endParaRPr lang="ru-RU" sz="3200" cap="none" spc="0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5" name="Прямоугольник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87825" y="884218"/>
                <a:ext cx="7991205" cy="1865126"/>
              </a:xfrm>
              <a:prstGeom prst="rect">
                <a:avLst/>
              </a:prstGeom>
              <a:blipFill rotWithShape="0">
                <a:blip r:embed="rId2"/>
                <a:stretch>
                  <a:fillRect l="-1983" t="-1961" r="-1144" b="-686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Прямоугольник 3">
                <a:extLst>
                  <a:ext uri="{FF2B5EF4-FFF2-40B4-BE49-F238E27FC236}">
                    <a16:creationId xmlns="" xmlns:a16="http://schemas.microsoft.com/office/drawing/2014/main" id="{B5D3F112-7DB9-4BC8-BB26-6C19F5AE9DD9}"/>
                  </a:ext>
                </a:extLst>
              </p:cNvPr>
              <p:cNvSpPr/>
              <p:nvPr/>
            </p:nvSpPr>
            <p:spPr>
              <a:xfrm>
                <a:off x="4187824" y="3335870"/>
                <a:ext cx="7991205" cy="2456057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spAutoFit/>
              </a:bodyPr>
              <a:lstStyle/>
              <a:p>
                <a:pPr marL="457200" indent="-457200">
                  <a:lnSpc>
                    <a:spcPct val="120000"/>
                  </a:lnSpc>
                  <a:buFont typeface="Arial" panose="020B0604020202020204" pitchFamily="34" charset="0"/>
                  <a:buChar char="•"/>
                </a:pPr>
                <a:r>
                  <a:rPr lang="en-US" sz="3200" dirty="0" smtClean="0">
                    <a:effectLst/>
                    <a:latin typeface="Cambria Math" panose="02040503050406030204" pitchFamily="18" charset="0"/>
                    <a:ea typeface="Cambria Math" panose="02040503050406030204" pitchFamily="18" charset="0"/>
                  </a:rPr>
                  <a:t>A 0-dim face is called a </a:t>
                </a:r>
                <a:r>
                  <a:rPr lang="en-US" sz="3200" dirty="0">
                    <a:solidFill>
                      <a:srgbClr val="FF0000"/>
                    </a:solidFill>
                    <a:effectLst/>
                    <a:latin typeface="Cambria Math" panose="02040503050406030204" pitchFamily="18" charset="0"/>
                    <a:ea typeface="Cambria Math" panose="02040503050406030204" pitchFamily="18" charset="0"/>
                  </a:rPr>
                  <a:t>vertex</a:t>
                </a:r>
              </a:p>
              <a:p>
                <a:pPr marL="457200" indent="-457200">
                  <a:lnSpc>
                    <a:spcPct val="120000"/>
                  </a:lnSpc>
                  <a:buFont typeface="Arial" panose="020B0604020202020204" pitchFamily="34" charset="0"/>
                  <a:buChar char="•"/>
                </a:pPr>
                <a:r>
                  <a:rPr lang="en-US" sz="3200" dirty="0" smtClean="0">
                    <a:ln w="0"/>
                    <a:effectLst/>
                    <a:latin typeface="Cambria Math" panose="02040503050406030204" pitchFamily="18" charset="0"/>
                    <a:ea typeface="Cambria Math" panose="02040503050406030204" pitchFamily="18" charset="0"/>
                  </a:rPr>
                  <a:t>A </a:t>
                </a:r>
                <a:r>
                  <a:rPr lang="en-US" sz="3200" cap="none" spc="0" dirty="0" smtClean="0">
                    <a:ln w="0"/>
                    <a:effectLst/>
                    <a:latin typeface="Cambria Math" panose="02040503050406030204" pitchFamily="18" charset="0"/>
                    <a:ea typeface="Cambria Math" panose="02040503050406030204" pitchFamily="18" charset="0"/>
                  </a:rPr>
                  <a:t>1-dim </a:t>
                </a:r>
                <a:r>
                  <a:rPr lang="en-US" sz="3200" cap="none" spc="0" dirty="0">
                    <a:ln w="0"/>
                    <a:effectLst/>
                    <a:latin typeface="Cambria Math" panose="02040503050406030204" pitchFamily="18" charset="0"/>
                    <a:ea typeface="Cambria Math" panose="02040503050406030204" pitchFamily="18" charset="0"/>
                  </a:rPr>
                  <a:t>face, an </a:t>
                </a:r>
                <a:r>
                  <a:rPr lang="en-US" sz="3200" cap="none" spc="0" dirty="0">
                    <a:ln w="0"/>
                    <a:solidFill>
                      <a:srgbClr val="FF0000"/>
                    </a:solidFill>
                    <a:effectLst/>
                    <a:latin typeface="Cambria Math" panose="02040503050406030204" pitchFamily="18" charset="0"/>
                    <a:ea typeface="Cambria Math" panose="02040503050406030204" pitchFamily="18" charset="0"/>
                  </a:rPr>
                  <a:t>edge</a:t>
                </a:r>
              </a:p>
              <a:p>
                <a:pPr marL="457200" indent="-457200">
                  <a:lnSpc>
                    <a:spcPct val="120000"/>
                  </a:lnSpc>
                  <a:buFont typeface="Arial" panose="020B0604020202020204" pitchFamily="34" charset="0"/>
                  <a:buChar char="•"/>
                </a:pPr>
                <a:r>
                  <a:rPr lang="en-US" sz="3200" dirty="0" smtClean="0">
                    <a:ln w="0"/>
                    <a:effectLst/>
                    <a:latin typeface="Cambria Math" panose="02040503050406030204" pitchFamily="18" charset="0"/>
                    <a:ea typeface="Cambria Math" panose="02040503050406030204" pitchFamily="18" charset="0"/>
                  </a:rPr>
                  <a:t>A 2-dim </a:t>
                </a:r>
                <a:r>
                  <a:rPr lang="en-US" sz="3200" dirty="0">
                    <a:ln w="0"/>
                    <a:effectLst/>
                    <a:latin typeface="Cambria Math" panose="02040503050406030204" pitchFamily="18" charset="0"/>
                    <a:ea typeface="Cambria Math" panose="02040503050406030204" pitchFamily="18" charset="0"/>
                  </a:rPr>
                  <a:t>face, a </a:t>
                </a:r>
                <a:r>
                  <a:rPr lang="en-US" sz="3200" dirty="0">
                    <a:ln w="0"/>
                    <a:solidFill>
                      <a:srgbClr val="FF0000"/>
                    </a:solidFill>
                    <a:effectLst/>
                    <a:latin typeface="Cambria Math" panose="02040503050406030204" pitchFamily="18" charset="0"/>
                    <a:ea typeface="Cambria Math" panose="02040503050406030204" pitchFamily="18" charset="0"/>
                  </a:rPr>
                  <a:t>plane</a:t>
                </a:r>
              </a:p>
              <a:p>
                <a:pPr marL="457200" indent="-457200">
                  <a:lnSpc>
                    <a:spcPct val="120000"/>
                  </a:lnSpc>
                  <a:buFont typeface="Arial" panose="020B0604020202020204" pitchFamily="34" charset="0"/>
                  <a:buChar char="•"/>
                </a:pPr>
                <a:r>
                  <a:rPr lang="en-US" sz="3200" b="0" cap="none" spc="0" dirty="0" smtClean="0">
                    <a:ln w="0"/>
                    <a:effectLst/>
                    <a:latin typeface="Cambria Math" panose="02040503050406030204" pitchFamily="18" charset="0"/>
                    <a:ea typeface="Cambria Math" panose="02040503050406030204" pitchFamily="18" charset="0"/>
                  </a:rPr>
                  <a:t>An</a:t>
                </a:r>
                <a:r>
                  <a:rPr lang="en-US" sz="3200" b="0" cap="none" spc="0" dirty="0" smtClean="0">
                    <a:ln w="0"/>
                    <a:effectLst/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200" b="0" i="1" cap="none" spc="0" smtClean="0">
                        <a:ln w="0"/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en-US" sz="3200" b="0" i="1" cap="none" spc="0" smtClean="0">
                        <a:ln w="0"/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𝑛</m:t>
                    </m:r>
                    <m:r>
                      <a:rPr lang="en-US" sz="3200" b="0" i="1" cap="none" spc="0" smtClean="0">
                        <a:ln w="0"/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−1)</m:t>
                    </m:r>
                  </m:oMath>
                </a14:m>
                <a:r>
                  <a:rPr lang="en-US" sz="3200" cap="none" spc="0" dirty="0">
                    <a:ln w="0"/>
                    <a:effectLst/>
                    <a:latin typeface="Cambria Math" panose="02040503050406030204" pitchFamily="18" charset="0"/>
                    <a:ea typeface="Cambria Math" panose="02040503050406030204" pitchFamily="18" charset="0"/>
                  </a:rPr>
                  <a:t>-dim face, a </a:t>
                </a:r>
                <a:r>
                  <a:rPr lang="en-US" sz="3200" cap="none" spc="0" dirty="0" err="1">
                    <a:ln w="0"/>
                    <a:solidFill>
                      <a:srgbClr val="FF0000"/>
                    </a:solidFill>
                    <a:effectLst/>
                    <a:latin typeface="Cambria Math" panose="02040503050406030204" pitchFamily="18" charset="0"/>
                    <a:ea typeface="Cambria Math" panose="02040503050406030204" pitchFamily="18" charset="0"/>
                  </a:rPr>
                  <a:t>hyperface</a:t>
                </a:r>
                <a:r>
                  <a:rPr lang="en-US" sz="3200" cap="none" spc="0" dirty="0">
                    <a:ln w="0"/>
                    <a:effectLst/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en-US" sz="3200" cap="none" spc="0" dirty="0" smtClean="0">
                    <a:ln w="0"/>
                    <a:effectLst/>
                    <a:latin typeface="Cambria Math" panose="02040503050406030204" pitchFamily="18" charset="0"/>
                    <a:ea typeface="Cambria Math" panose="02040503050406030204" pitchFamily="18" charset="0"/>
                  </a:rPr>
                  <a:t>or </a:t>
                </a:r>
                <a:r>
                  <a:rPr lang="en-US" sz="3200" cap="none" spc="0" dirty="0">
                    <a:ln w="0"/>
                    <a:effectLst/>
                    <a:latin typeface="Cambria Math" panose="02040503050406030204" pitchFamily="18" charset="0"/>
                    <a:ea typeface="Cambria Math" panose="02040503050406030204" pitchFamily="18" charset="0"/>
                  </a:rPr>
                  <a:t>a </a:t>
                </a:r>
                <a:r>
                  <a:rPr lang="en-US" sz="3200" cap="none" spc="0" dirty="0">
                    <a:ln w="0"/>
                    <a:solidFill>
                      <a:srgbClr val="FF0000"/>
                    </a:solidFill>
                    <a:effectLst/>
                    <a:latin typeface="Cambria Math" panose="02040503050406030204" pitchFamily="18" charset="0"/>
                    <a:ea typeface="Cambria Math" panose="02040503050406030204" pitchFamily="18" charset="0"/>
                  </a:rPr>
                  <a:t>facet</a:t>
                </a:r>
                <a:endParaRPr lang="ru-RU" sz="3200" cap="none" spc="0" dirty="0">
                  <a:ln w="0"/>
                  <a:solidFill>
                    <a:srgbClr val="FF0000"/>
                  </a:solidFill>
                  <a:effectLst/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4" name="Прямоугольник 3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B5D3F112-7DB9-4BC8-BB26-6C19F5AE9DD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87824" y="3335870"/>
                <a:ext cx="7991205" cy="2456057"/>
              </a:xfrm>
              <a:prstGeom prst="rect">
                <a:avLst/>
              </a:prstGeom>
              <a:blipFill rotWithShape="0">
                <a:blip r:embed="rId3"/>
                <a:stretch>
                  <a:fillRect l="-1754" t="-1489" r="-1449" b="-496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6095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200794" y="193266"/>
            <a:ext cx="80041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Faces of </a:t>
            </a:r>
            <a:r>
              <a:rPr lang="en-US" sz="4000" dirty="0" err="1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Polyhedra</a:t>
            </a:r>
            <a:endParaRPr lang="en-US" sz="4000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Прямоугольник 14"/>
              <p:cNvSpPr/>
              <p:nvPr/>
            </p:nvSpPr>
            <p:spPr>
              <a:xfrm>
                <a:off x="4187825" y="884218"/>
                <a:ext cx="7991205" cy="2210670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spAutoFit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en-US" sz="3200" dirty="0" smtClean="0">
                    <a:ln w="0"/>
                    <a:latin typeface="Cambria Math" panose="02040503050406030204" pitchFamily="18" charset="0"/>
                    <a:ea typeface="Cambria Math" panose="02040503050406030204" pitchFamily="18" charset="0"/>
                  </a:rPr>
                  <a:t>E</a:t>
                </a:r>
                <a:r>
                  <a:rPr lang="en-US" sz="3200" cap="none" spc="0" dirty="0" smtClean="0">
                    <a:ln w="0"/>
                    <a:latin typeface="Cambria Math" panose="02040503050406030204" pitchFamily="18" charset="0"/>
                    <a:ea typeface="Cambria Math" panose="02040503050406030204" pitchFamily="18" charset="0"/>
                  </a:rPr>
                  <a:t>very face </a:t>
                </a:r>
                <a14:m>
                  <m:oMath xmlns:m="http://schemas.openxmlformats.org/officeDocument/2006/math">
                    <m:r>
                      <a:rPr lang="en-US" sz="3200" b="0" i="1" cap="none" spc="0" smtClean="0">
                        <a:ln w="0"/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𝐹</m:t>
                    </m:r>
                  </m:oMath>
                </a14:m>
                <a:r>
                  <a:rPr lang="en-US" sz="3200" cap="none" spc="0" dirty="0" smtClean="0">
                    <a:ln w="0"/>
                    <a:latin typeface="Cambria Math" panose="02040503050406030204" pitchFamily="18" charset="0"/>
                    <a:ea typeface="Cambria Math" panose="02040503050406030204" pitchFamily="18" charset="0"/>
                  </a:rPr>
                  <a:t> of </a:t>
                </a:r>
                <a14:m>
                  <m:oMath xmlns:m="http://schemas.openxmlformats.org/officeDocument/2006/math">
                    <m:r>
                      <a:rPr lang="en-US" sz="3200" b="0" i="1" cap="none" spc="0" smtClean="0">
                        <a:ln w="0"/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𝑀</m:t>
                    </m:r>
                  </m:oMath>
                </a14:m>
                <a:r>
                  <a:rPr lang="en-US" sz="3200" cap="none" spc="0" dirty="0" smtClean="0">
                    <a:ln w="0"/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en-US" sz="3200" dirty="0" smtClean="0">
                    <a:ln w="0"/>
                    <a:latin typeface="Cambria Math" panose="02040503050406030204" pitchFamily="18" charset="0"/>
                    <a:ea typeface="Cambria Math" panose="02040503050406030204" pitchFamily="18" charset="0"/>
                  </a:rPr>
                  <a:t>is of the form </a:t>
                </a:r>
                <a:endParaRPr lang="en-US" sz="3200" b="0" i="1" dirty="0" smtClean="0">
                  <a:ln w="0"/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>
                  <a:lnSpc>
                    <a:spcPct val="120000"/>
                  </a:lnSpc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3200" b="0" i="1" smtClean="0">
                          <a:ln w="0"/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𝐹</m:t>
                      </m:r>
                      <m:r>
                        <a:rPr lang="en-US" sz="3200" b="0" i="1" smtClean="0">
                          <a:ln w="0"/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3200" b="0" i="1" smtClean="0">
                          <a:ln w="0"/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𝑀</m:t>
                      </m:r>
                      <m:r>
                        <a:rPr lang="en-US" sz="3200" b="0" i="1" smtClean="0">
                          <a:ln w="0"/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∩</m:t>
                      </m:r>
                      <m:d>
                        <m:dPr>
                          <m:ctrlPr>
                            <a:rPr lang="en-US" sz="3200" b="0" i="1" smtClean="0">
                              <a:ln w="0"/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nary>
                            <m:naryPr>
                              <m:chr m:val="⋂"/>
                              <m:supHide m:val="on"/>
                              <m:ctrlPr>
                                <a:rPr lang="en-US" sz="3200" b="0" i="1" smtClean="0">
                                  <a:ln w="0"/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a:rPr lang="en-US" sz="3200" b="0" i="1" smtClean="0">
                                  <a:ln w="0"/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𝑗</m:t>
                              </m:r>
                              <m:r>
                                <a:rPr lang="en-US" sz="3200" b="0" i="1" smtClean="0">
                                  <a:ln w="0"/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∈</m:t>
                              </m:r>
                              <m:r>
                                <a:rPr lang="en-US" sz="3200" b="0" i="1" smtClean="0">
                                  <a:ln w="0"/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𝐽</m:t>
                              </m:r>
                            </m:sub>
                            <m:sup/>
                            <m:e>
                              <m:sSub>
                                <m:sSubPr>
                                  <m:ctrlPr>
                                    <a:rPr lang="en-US" sz="3200" b="0" i="1" smtClean="0">
                                      <a:ln w="0"/>
                                      <a:solidFill>
                                        <a:srgbClr val="0070C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3200" b="0" i="1" smtClean="0">
                                      <a:ln w="0"/>
                                      <a:solidFill>
                                        <a:srgbClr val="0070C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𝐻</m:t>
                                  </m:r>
                                </m:e>
                                <m:sub>
                                  <m:sSub>
                                    <m:sSubPr>
                                      <m:ctrlPr>
                                        <a:rPr lang="en-US" sz="3200" b="0" i="1" smtClean="0">
                                          <a:ln w="0"/>
                                          <a:solidFill>
                                            <a:srgbClr val="0070C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3200" b="0" i="1" smtClean="0">
                                          <a:ln w="0"/>
                                          <a:solidFill>
                                            <a:srgbClr val="0070C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𝑓</m:t>
                                      </m:r>
                                    </m:e>
                                    <m:sub>
                                      <m:r>
                                        <a:rPr lang="en-US" sz="3200" b="0" i="1" smtClean="0">
                                          <a:ln w="0"/>
                                          <a:solidFill>
                                            <a:srgbClr val="0070C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𝑗</m:t>
                                      </m:r>
                                    </m:sub>
                                  </m:sSub>
                                </m:sub>
                              </m:sSub>
                            </m:e>
                          </m:nary>
                        </m:e>
                      </m:d>
                      <m:r>
                        <a:rPr lang="en-US" sz="3200" b="0" i="1" smtClean="0">
                          <a:ln w="0"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 </m:t>
                      </m:r>
                      <m:r>
                        <m:rPr>
                          <m:sty m:val="p"/>
                        </m:rPr>
                        <a:rPr lang="en-US" sz="3200" b="0" i="0" smtClean="0">
                          <a:ln w="0"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where</m:t>
                      </m:r>
                      <m:r>
                        <a:rPr lang="en-US" sz="3200" b="0" i="1" smtClean="0">
                          <a:ln w="0"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3200" b="0" i="1" smtClean="0">
                          <a:ln w="0"/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𝐽</m:t>
                      </m:r>
                      <m:r>
                        <a:rPr lang="en-US" sz="3200" b="0" i="1" smtClean="0">
                          <a:ln w="0"/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⊂{1,…, </m:t>
                      </m:r>
                      <m:r>
                        <a:rPr lang="en-US" sz="3200" b="0" i="1" smtClean="0">
                          <a:ln w="0"/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𝑚</m:t>
                      </m:r>
                      <m:r>
                        <a:rPr lang="en-US" sz="3200" b="0" i="1" smtClean="0">
                          <a:ln w="0"/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}</m:t>
                      </m:r>
                    </m:oMath>
                  </m:oMathPara>
                </a14:m>
                <a:endParaRPr lang="ru-RU" sz="3200" cap="none" spc="0" dirty="0">
                  <a:ln w="0"/>
                  <a:solidFill>
                    <a:srgbClr val="0070C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5" name="Прямоугольник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87825" y="884218"/>
                <a:ext cx="7991205" cy="2210670"/>
              </a:xfrm>
              <a:prstGeom prst="rect">
                <a:avLst/>
              </a:prstGeom>
              <a:blipFill rotWithShape="0">
                <a:blip r:embed="rId2"/>
                <a:stretch>
                  <a:fillRect l="-1983" t="-165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Прямоугольник 3"/>
          <p:cNvSpPr/>
          <p:nvPr/>
        </p:nvSpPr>
        <p:spPr>
          <a:xfrm>
            <a:off x="4213764" y="3608368"/>
            <a:ext cx="7991205" cy="245605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3200" dirty="0" smtClean="0">
                <a:ln w="0"/>
                <a:latin typeface="Cambria Math" panose="02040503050406030204" pitchFamily="18" charset="0"/>
                <a:ea typeface="Cambria Math" panose="02040503050406030204" pitchFamily="18" charset="0"/>
              </a:rPr>
              <a:t>Since a convex polyhedron is determined by a system of linear inequalities, its faces can be obtained by replacing some of these inequalities with equalities.</a:t>
            </a:r>
            <a:endParaRPr lang="en-US" sz="3200" b="0" i="1" dirty="0" smtClean="0">
              <a:ln w="0"/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0778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200794" y="193266"/>
            <a:ext cx="80041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Example</a:t>
            </a:r>
            <a:endParaRPr lang="en-US" sz="4000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5" name="Прямоугольник 14"/>
              <p:cNvSpPr/>
              <p:nvPr/>
            </p:nvSpPr>
            <p:spPr>
              <a:xfrm>
                <a:off x="4187825" y="884218"/>
                <a:ext cx="8099425" cy="1321644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spAutoFit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en-US" sz="32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A parallelepiped </a:t>
                </a:r>
                <a14:m>
                  <m:oMath xmlns:m="http://schemas.openxmlformats.org/officeDocument/2006/math">
                    <m:r>
                      <a:rPr lang="en-US" sz="3200" b="0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{</m:t>
                    </m:r>
                    <m:r>
                      <a:rPr lang="en-US" sz="3200" b="0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US" sz="3200" b="0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∣</m:t>
                    </m:r>
                    <m:sSub>
                      <m:sSubPr>
                        <m:ctrlPr>
                          <a:rPr lang="en-US" sz="3200" b="0" i="1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b="0" i="1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0≤</m:t>
                        </m:r>
                        <m:r>
                          <a:rPr lang="en-US" sz="3200" b="0" i="1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3200" b="0" i="1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𝑗</m:t>
                        </m:r>
                      </m:sub>
                    </m:sSub>
                    <m:r>
                      <a:rPr lang="en-US" sz="3200" b="0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≤1,  ∀</m:t>
                    </m:r>
                    <m:r>
                      <a:rPr lang="en-US" sz="3200" b="0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𝑗</m:t>
                    </m:r>
                    <m:r>
                      <a:rPr lang="en-US" sz="3200" b="0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}</m:t>
                    </m:r>
                  </m:oMath>
                </a14:m>
                <a:r>
                  <a:rPr lang="en-US" sz="3200" dirty="0">
                    <a:solidFill>
                      <a:srgbClr val="0070C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en-US" sz="32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has the faces obtained by setting some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en-US" sz="32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to 0 or 1.</a:t>
                </a:r>
                <a:endParaRPr lang="ru-RU" sz="3200" cap="none" spc="0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15" name="Прямоугольник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87825" y="884218"/>
                <a:ext cx="8099425" cy="1321644"/>
              </a:xfrm>
              <a:prstGeom prst="rect">
                <a:avLst/>
              </a:prstGeom>
              <a:blipFill rotWithShape="0">
                <a:blip r:embed="rId2"/>
                <a:stretch>
                  <a:fillRect l="-1956" t="-461" r="-1204" b="-1013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Прямоугольник 3"/>
              <p:cNvSpPr/>
              <p:nvPr/>
            </p:nvSpPr>
            <p:spPr>
              <a:xfrm>
                <a:off x="4200794" y="2348737"/>
                <a:ext cx="8099425" cy="771686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spAutoFit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en-US" sz="32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Its vertices are points 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sepChr m:val="∣"/>
                        <m:ctrlPr>
                          <a:rPr lang="en-US" sz="3200" b="0" i="1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200" b="0" i="1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e>
                        <m:sSub>
                          <m:sSubPr>
                            <m:ctrlPr>
                              <a:rPr lang="en-US" sz="3200" b="0" i="1" dirty="0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b="0" i="1" dirty="0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3200" b="0" i="1" dirty="0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𝑗</m:t>
                            </m:r>
                          </m:sub>
                        </m:sSub>
                        <m:r>
                          <a:rPr lang="en-US" sz="3200" b="0" i="1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=0 </m:t>
                        </m:r>
                        <m:r>
                          <m:rPr>
                            <m:sty m:val="p"/>
                          </m:rPr>
                          <a:rPr lang="en-US" sz="3200" b="0" i="0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or</m:t>
                        </m:r>
                        <m:r>
                          <a:rPr lang="en-US" sz="3200" b="0" i="1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1,  ∀</m:t>
                        </m:r>
                        <m:r>
                          <a:rPr lang="en-US" sz="3200" b="0" i="1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𝑗</m:t>
                        </m:r>
                      </m:e>
                    </m:d>
                    <m:r>
                      <a:rPr lang="en-US" sz="32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</m:t>
                    </m:r>
                  </m:oMath>
                </a14:m>
                <a:endParaRPr lang="ru-RU" sz="3200" cap="none" spc="0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4" name="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00794" y="2348737"/>
                <a:ext cx="8099425" cy="771686"/>
              </a:xfrm>
              <a:prstGeom prst="rect">
                <a:avLst/>
              </a:prstGeom>
              <a:blipFill rotWithShape="0">
                <a:blip r:embed="rId3"/>
                <a:stretch>
                  <a:fillRect l="-1881" b="-1496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" name="Группа 1"/>
          <p:cNvGrpSpPr/>
          <p:nvPr/>
        </p:nvGrpSpPr>
        <p:grpSpPr>
          <a:xfrm>
            <a:off x="4249393" y="3318188"/>
            <a:ext cx="8037857" cy="2888749"/>
            <a:chOff x="4249393" y="3318188"/>
            <a:chExt cx="8037857" cy="2888749"/>
          </a:xfrm>
        </p:grpSpPr>
        <p:sp>
          <p:nvSpPr>
            <p:cNvPr id="5" name="Куб 4">
              <a:extLst>
                <a:ext uri="{FF2B5EF4-FFF2-40B4-BE49-F238E27FC236}">
                  <a16:creationId xmlns="" xmlns:a16="http://schemas.microsoft.com/office/drawing/2014/main" id="{B62CFE8D-50AB-4436-8D4D-D32F2AC88B5F}"/>
                </a:ext>
              </a:extLst>
            </p:cNvPr>
            <p:cNvSpPr/>
            <p:nvPr/>
          </p:nvSpPr>
          <p:spPr>
            <a:xfrm>
              <a:off x="4249393" y="3811716"/>
              <a:ext cx="1884707" cy="1854480"/>
            </a:xfrm>
            <a:prstGeom prst="cube">
              <a:avLst/>
            </a:prstGeom>
            <a:solidFill>
              <a:schemeClr val="accent1">
                <a:lumMod val="40000"/>
                <a:lumOff val="60000"/>
              </a:schemeClr>
            </a:solidFill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" name="Прямоугольник 6"/>
                <p:cNvSpPr/>
                <p:nvPr/>
              </p:nvSpPr>
              <p:spPr>
                <a:xfrm>
                  <a:off x="6200775" y="4191188"/>
                  <a:ext cx="6086475" cy="771686"/>
                </a:xfrm>
                <a:prstGeom prst="rect">
                  <a:avLst/>
                </a:prstGeom>
                <a:noFill/>
              </p:spPr>
              <p:txBody>
                <a:bodyPr wrap="square" lIns="91440" tIns="45720" rIns="91440" bIns="45720">
                  <a:spAutoFit/>
                </a:bodyPr>
                <a:lstStyle/>
                <a:p>
                  <a:pPr>
                    <a:lnSpc>
                      <a:spcPct val="120000"/>
                    </a:lnSpc>
                  </a:pPr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d>
                          <m:dPr>
                            <m:begChr m:val="{"/>
                            <m:endChr m:val="}"/>
                            <m:sepChr m:val="∣"/>
                            <m:ctrlPr>
                              <a:rPr lang="en-US" sz="3200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3200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(1,</m:t>
                            </m:r>
                            <m:sSub>
                              <m:sSubPr>
                                <m:ctrlPr>
                                  <a:rPr lang="en-US" sz="3200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3200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sz="3200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  <m:r>
                              <a:rPr lang="en-US" sz="3200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,</m:t>
                            </m:r>
                            <m:sSub>
                              <m:sSubPr>
                                <m:ctrlPr>
                                  <a:rPr lang="en-US" sz="3200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3200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sz="3200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3</m:t>
                                </m:r>
                              </m:sub>
                            </m:sSub>
                            <m:r>
                              <a:rPr lang="en-US" sz="3200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)</m:t>
                            </m:r>
                          </m:e>
                          <m:e>
                            <m:sSub>
                              <m:sSubPr>
                                <m:ctrlPr>
                                  <a:rPr lang="en-US" sz="3200" i="1" dirty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3200" i="1" dirty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0≤</m:t>
                                </m:r>
                                <m:r>
                                  <a:rPr lang="en-US" sz="3200" i="1" dirty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sz="3200" i="1" dirty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𝑗</m:t>
                                </m:r>
                              </m:sub>
                            </m:sSub>
                            <m:r>
                              <a:rPr lang="en-US" sz="32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≤1</m:t>
                            </m:r>
                            <m:r>
                              <a:rPr lang="en-US" sz="3200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,  </m:t>
                            </m:r>
                            <m:r>
                              <a:rPr lang="en-US" sz="3200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𝑗</m:t>
                            </m:r>
                            <m:r>
                              <a:rPr lang="en-US" sz="3200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=2,3</m:t>
                            </m:r>
                          </m:e>
                        </m:d>
                      </m:oMath>
                    </m:oMathPara>
                  </a14:m>
                  <a:endParaRPr lang="ru-RU" sz="3200" cap="none" spc="0" dirty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Cambria Math" panose="02040503050406030204" pitchFamily="18" charset="0"/>
                    <a:ea typeface="Cambria Math" panose="02040503050406030204" pitchFamily="18" charset="0"/>
                  </a:endParaRPr>
                </a:p>
              </p:txBody>
            </p:sp>
          </mc:Choice>
          <mc:Fallback xmlns="">
            <p:sp>
              <p:nvSpPr>
                <p:cNvPr id="7" name="Прямоугольник 6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200775" y="4191188"/>
                  <a:ext cx="6086475" cy="771686"/>
                </a:xfrm>
                <a:prstGeom prst="rect">
                  <a:avLst/>
                </a:prstGeom>
                <a:blipFill rotWithShape="0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" name="Прямоугольник 7"/>
                <p:cNvSpPr/>
                <p:nvPr/>
              </p:nvSpPr>
              <p:spPr>
                <a:xfrm>
                  <a:off x="5581651" y="5523673"/>
                  <a:ext cx="1343024" cy="683264"/>
                </a:xfrm>
                <a:prstGeom prst="rect">
                  <a:avLst/>
                </a:prstGeom>
                <a:noFill/>
              </p:spPr>
              <p:txBody>
                <a:bodyPr wrap="square" lIns="91440" tIns="45720" rIns="91440" bIns="45720">
                  <a:spAutoFit/>
                </a:bodyPr>
                <a:lstStyle/>
                <a:p>
                  <a:pPr>
                    <a:lnSpc>
                      <a:spcPct val="120000"/>
                    </a:lnSpc>
                  </a:pPr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a:rPr lang="en-US" sz="320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(1,</m:t>
                        </m:r>
                        <m:r>
                          <a:rPr lang="en-US" sz="32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  <m:r>
                          <a:rPr lang="en-US" sz="32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r>
                          <a:rPr lang="en-US" sz="32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  <m:r>
                          <a:rPr lang="en-US" sz="32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oMath>
                    </m:oMathPara>
                  </a14:m>
                  <a:endParaRPr lang="ru-RU" sz="3200" cap="none" spc="0" dirty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Cambria Math" panose="02040503050406030204" pitchFamily="18" charset="0"/>
                    <a:ea typeface="Cambria Math" panose="02040503050406030204" pitchFamily="18" charset="0"/>
                  </a:endParaRPr>
                </a:p>
              </p:txBody>
            </p:sp>
          </mc:Choice>
          <mc:Fallback xmlns="">
            <p:sp>
              <p:nvSpPr>
                <p:cNvPr id="8" name="Прямоугольник 7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581651" y="5523673"/>
                  <a:ext cx="1343024" cy="683264"/>
                </a:xfrm>
                <a:prstGeom prst="rect">
                  <a:avLst/>
                </a:prstGeom>
                <a:blipFill rotWithShape="0"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" name="Прямоугольник 8"/>
                <p:cNvSpPr/>
                <p:nvPr/>
              </p:nvSpPr>
              <p:spPr>
                <a:xfrm>
                  <a:off x="6153150" y="3318188"/>
                  <a:ext cx="1343024" cy="683264"/>
                </a:xfrm>
                <a:prstGeom prst="rect">
                  <a:avLst/>
                </a:prstGeom>
                <a:noFill/>
              </p:spPr>
              <p:txBody>
                <a:bodyPr wrap="square" lIns="91440" tIns="45720" rIns="91440" bIns="45720">
                  <a:spAutoFit/>
                </a:bodyPr>
                <a:lstStyle/>
                <a:p>
                  <a:pPr>
                    <a:lnSpc>
                      <a:spcPct val="120000"/>
                    </a:lnSpc>
                  </a:pPr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a:rPr lang="en-US" sz="320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(1,</m:t>
                        </m:r>
                        <m:r>
                          <a:rPr lang="en-US" sz="32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  <m:r>
                          <a:rPr lang="en-US" sz="32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r>
                          <a:rPr lang="en-US" sz="32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  <m:r>
                          <a:rPr lang="en-US" sz="32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oMath>
                    </m:oMathPara>
                  </a14:m>
                  <a:endParaRPr lang="ru-RU" sz="3200" cap="none" spc="0" dirty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Cambria Math" panose="02040503050406030204" pitchFamily="18" charset="0"/>
                    <a:ea typeface="Cambria Math" panose="02040503050406030204" pitchFamily="18" charset="0"/>
                  </a:endParaRPr>
                </a:p>
              </p:txBody>
            </p:sp>
          </mc:Choice>
          <mc:Fallback xmlns="">
            <p:sp>
              <p:nvSpPr>
                <p:cNvPr id="9" name="Прямоугольник 8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153150" y="3318188"/>
                  <a:ext cx="1343024" cy="683264"/>
                </a:xfrm>
                <a:prstGeom prst="rect">
                  <a:avLst/>
                </a:prstGeom>
                <a:blipFill rotWithShape="0"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2670367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200794" y="193266"/>
            <a:ext cx="80041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Vertices as Extreme Points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Прямоугольник 14"/>
              <p:cNvSpPr/>
              <p:nvPr/>
            </p:nvSpPr>
            <p:spPr>
              <a:xfrm>
                <a:off x="4187825" y="884218"/>
                <a:ext cx="7991205" cy="1274195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spAutoFit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en-US" sz="32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The extreme points of a </a:t>
                </a:r>
                <a:r>
                  <a:rPr lang="en-US" sz="32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convex </a:t>
                </a:r>
                <a:r>
                  <a:rPr lang="en-US" sz="32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polyhedron </a:t>
                </a:r>
                <a14:m>
                  <m:oMath xmlns:m="http://schemas.openxmlformats.org/officeDocument/2006/math">
                    <m:r>
                      <a:rPr lang="en-US" sz="32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𝑀</m:t>
                    </m:r>
                  </m:oMath>
                </a14:m>
                <a:r>
                  <a:rPr lang="en-US" sz="32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en-US" sz="32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are exactly its vertices.</a:t>
                </a:r>
                <a:endParaRPr lang="ru-RU" sz="3200" cap="none" spc="0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5" name="Прямоугольник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87825" y="884218"/>
                <a:ext cx="7991205" cy="1274195"/>
              </a:xfrm>
              <a:prstGeom prst="rect">
                <a:avLst/>
              </a:prstGeom>
              <a:blipFill rotWithShape="0">
                <a:blip r:embed="rId2"/>
                <a:stretch>
                  <a:fillRect l="-1983" t="-2871" b="-1052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Прямоугольник 3"/>
              <p:cNvSpPr/>
              <p:nvPr/>
            </p:nvSpPr>
            <p:spPr>
              <a:xfrm>
                <a:off x="4213764" y="2264496"/>
                <a:ext cx="7991205" cy="2456057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spAutoFit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en-US" sz="3200" b="1" dirty="0" smtClean="0">
                    <a:latin typeface="Cambria" panose="02040503050406030204" pitchFamily="18" charset="0"/>
                    <a:ea typeface="Cambria" panose="02040503050406030204" pitchFamily="18" charset="0"/>
                  </a:rPr>
                  <a:t>Proof: </a:t>
                </a:r>
                <a:r>
                  <a:rPr lang="en-US" sz="32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I</a:t>
                </a:r>
                <a:r>
                  <a:rPr lang="en-US" sz="32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f</a:t>
                </a:r>
                <a:r>
                  <a:rPr lang="en-US" sz="32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a point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𝑋</m:t>
                    </m:r>
                    <m:r>
                      <a:rPr lang="en-US" sz="32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en-US" sz="32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𝜕</m:t>
                    </m:r>
                    <m:r>
                      <a:rPr lang="en-US" sz="32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𝑀</m:t>
                    </m:r>
                  </m:oMath>
                </a14:m>
                <a:r>
                  <a:rPr lang="en-US" sz="3200" dirty="0" smtClean="0">
                    <a:solidFill>
                      <a:srgbClr val="0070C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en-US" sz="32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is an interior point of an interval in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𝑀</m:t>
                    </m:r>
                  </m:oMath>
                </a14:m>
                <a:r>
                  <a:rPr lang="en-US" sz="32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, then a supporting </a:t>
                </a:r>
                <a:r>
                  <a:rPr lang="en-US" sz="3200" dirty="0" err="1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hyperplane</a:t>
                </a:r>
                <a:r>
                  <a:rPr lang="en-US" sz="32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through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𝑋</m:t>
                    </m:r>
                  </m:oMath>
                </a14:m>
                <a:r>
                  <a:rPr lang="en-US" sz="32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contains this interval. Hence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𝑋</m:t>
                    </m:r>
                  </m:oMath>
                </a14:m>
                <a:r>
                  <a:rPr lang="en-US" sz="32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is not a vertex of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𝑀</m:t>
                    </m:r>
                  </m:oMath>
                </a14:m>
                <a:r>
                  <a:rPr lang="en-US" sz="32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.</a:t>
                </a:r>
              </a:p>
            </p:txBody>
          </p:sp>
        </mc:Choice>
        <mc:Fallback xmlns="">
          <p:sp>
            <p:nvSpPr>
              <p:cNvPr id="4" name="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3764" y="2264496"/>
                <a:ext cx="7991205" cy="2456057"/>
              </a:xfrm>
              <a:prstGeom prst="rect">
                <a:avLst/>
              </a:prstGeom>
              <a:blipFill rotWithShape="0">
                <a:blip r:embed="rId3"/>
                <a:stretch>
                  <a:fillRect l="-1907" t="-1489" r="-915" b="-496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рямоугольник 4"/>
              <p:cNvSpPr/>
              <p:nvPr/>
            </p:nvSpPr>
            <p:spPr>
              <a:xfrm>
                <a:off x="4187824" y="4720553"/>
                <a:ext cx="8017145" cy="1274195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spAutoFit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en-US" sz="32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Conversely, if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𝑋</m:t>
                    </m:r>
                  </m:oMath>
                </a14:m>
                <a:r>
                  <a:rPr lang="en-US" sz="32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is not a vertex of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𝑀</m:t>
                    </m:r>
                  </m:oMath>
                </a14:m>
                <a:r>
                  <a:rPr lang="en-US" sz="32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, then </a:t>
                </a:r>
              </a:p>
              <a:p>
                <a:pPr>
                  <a:lnSpc>
                    <a:spcPct val="120000"/>
                  </a:lnSpc>
                </a:pPr>
                <a14:m>
                  <m:oMath xmlns:m="http://schemas.openxmlformats.org/officeDocument/2006/math">
                    <m:r>
                      <a:rPr lang="en-US" sz="32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𝑋</m:t>
                    </m:r>
                    <m:r>
                      <a:rPr lang="en-US" sz="32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m:rPr>
                        <m:sty m:val="p"/>
                      </m:rPr>
                      <a:rPr lang="en-US" sz="3200" b="0" i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int</m:t>
                    </m:r>
                    <m:r>
                      <a:rPr lang="en-US" sz="32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en-US" sz="32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𝐹</m:t>
                    </m:r>
                    <m:r>
                      <a:rPr lang="en-US" sz="32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3200" dirty="0" smtClean="0">
                    <a:solidFill>
                      <a:srgbClr val="0070C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en-US" sz="32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of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3200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dim</m:t>
                    </m:r>
                    <m:r>
                      <a:rPr lang="en-US" sz="3200" b="0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sz="3200" b="0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𝐹</m:t>
                    </m:r>
                    <m:r>
                      <a:rPr lang="en-US" sz="3200" b="0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&gt;0</m:t>
                    </m:r>
                  </m:oMath>
                </a14:m>
                <a:r>
                  <a:rPr lang="en-US" sz="32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, i.e. is not extreme.</a:t>
                </a:r>
                <a:endParaRPr lang="ru-RU" sz="3200" cap="none" spc="0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87824" y="4720553"/>
                <a:ext cx="8017145" cy="1274195"/>
              </a:xfrm>
              <a:prstGeom prst="rect">
                <a:avLst/>
              </a:prstGeom>
              <a:blipFill rotWithShape="0">
                <a:blip r:embed="rId4"/>
                <a:stretch>
                  <a:fillRect l="-1977" t="-2871" b="-1052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40544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4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200794" y="193266"/>
            <a:ext cx="80041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Linear Programming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Прямоугольник 14"/>
              <p:cNvSpPr/>
              <p:nvPr/>
            </p:nvSpPr>
            <p:spPr>
              <a:xfrm>
                <a:off x="4187825" y="884218"/>
                <a:ext cx="7991205" cy="1865126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spAutoFit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en-US" sz="32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The maximum of an affine-linear function on a bounded convex </a:t>
                </a:r>
                <a:r>
                  <a:rPr lang="en-US" sz="32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polyhedron </a:t>
                </a:r>
                <a14:m>
                  <m:oMath xmlns:m="http://schemas.openxmlformats.org/officeDocument/2006/math">
                    <m:r>
                      <a:rPr lang="en-US" sz="32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𝑀</m:t>
                    </m:r>
                  </m:oMath>
                </a14:m>
                <a:r>
                  <a:rPr lang="en-US" sz="32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is </a:t>
                </a:r>
                <a:r>
                  <a:rPr lang="en-US" sz="32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attained at a vertex.</a:t>
                </a:r>
                <a:endParaRPr lang="ru-RU" sz="3200" cap="none" spc="0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5" name="Прямоугольник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87825" y="884218"/>
                <a:ext cx="7991205" cy="1865126"/>
              </a:xfrm>
              <a:prstGeom prst="rect">
                <a:avLst/>
              </a:prstGeom>
              <a:blipFill rotWithShape="0">
                <a:blip r:embed="rId2"/>
                <a:stretch>
                  <a:fillRect l="-1983" t="-1961" r="-2059" b="-686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Прямоугольник 3"/>
              <p:cNvSpPr/>
              <p:nvPr/>
            </p:nvSpPr>
            <p:spPr>
              <a:xfrm>
                <a:off x="4213764" y="2644569"/>
                <a:ext cx="7991205" cy="2206117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spAutoFit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en-US" sz="3200" b="1" dirty="0" smtClean="0">
                    <a:latin typeface="Cambria" panose="02040503050406030204" pitchFamily="18" charset="0"/>
                    <a:ea typeface="Cambria" panose="02040503050406030204" pitchFamily="18" charset="0"/>
                  </a:rPr>
                  <a:t>Proof: </a:t>
                </a:r>
                <a:r>
                  <a:rPr lang="en-US" sz="32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Every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𝑋</m:t>
                    </m:r>
                    <m:r>
                      <a:rPr lang="en-US" sz="32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en-US" sz="32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𝑀</m:t>
                    </m:r>
                  </m:oMath>
                </a14:m>
                <a:r>
                  <a:rPr lang="en-US" sz="3200" dirty="0" smtClean="0">
                    <a:solidFill>
                      <a:srgbClr val="0070C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en-US" sz="32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is of the form:</a:t>
                </a:r>
              </a:p>
              <a:p>
                <a:pPr>
                  <a:lnSpc>
                    <a:spcPct val="12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𝑋</m:t>
                      </m:r>
                      <m:r>
                        <a:rPr lang="en-US" sz="28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en-US" sz="28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28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𝑗</m:t>
                          </m:r>
                          <m:r>
                            <a:rPr lang="en-US" sz="28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28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𝑘</m:t>
                          </m:r>
                        </m:sup>
                        <m:e>
                          <m:sSub>
                            <m:sSubPr>
                              <m:ctrlPr>
                                <a:rPr lang="en-US" sz="2800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𝜆</m:t>
                              </m:r>
                            </m:e>
                            <m:sub>
                              <m:r>
                                <a:rPr lang="en-US" sz="2800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𝑗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sz="2800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en-US" sz="2800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𝑗</m:t>
                              </m:r>
                            </m:sub>
                          </m:sSub>
                          <m:r>
                            <a:rPr lang="en-US" sz="28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</m:e>
                      </m:nary>
                      <m:r>
                        <a:rPr lang="en-US" sz="28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</m:t>
                      </m:r>
                      <m:nary>
                        <m:naryPr>
                          <m:chr m:val="∑"/>
                          <m:ctrlPr>
                            <a:rPr lang="en-US" sz="28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28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𝑗</m:t>
                          </m:r>
                          <m:r>
                            <a:rPr lang="en-US" sz="28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28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𝑘</m:t>
                          </m:r>
                        </m:sup>
                        <m:e>
                          <m:sSub>
                            <m:sSubPr>
                              <m:ctrlPr>
                                <a:rPr lang="en-US" sz="2800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𝜆</m:t>
                              </m:r>
                            </m:e>
                            <m:sub>
                              <m:r>
                                <a:rPr lang="en-US" sz="2800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𝑗</m:t>
                              </m:r>
                            </m:sub>
                          </m:sSub>
                          <m:r>
                            <a:rPr lang="en-US" sz="28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=1,</m:t>
                          </m:r>
                        </m:e>
                      </m:nary>
                      <m:r>
                        <a:rPr lang="en-US" sz="28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</m:t>
                      </m:r>
                      <m:sSub>
                        <m:sSubPr>
                          <m:ctrlPr>
                            <a:rPr lang="en-US" sz="28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𝜆</m:t>
                          </m:r>
                        </m:e>
                        <m:sub>
                          <m:r>
                            <a:rPr lang="en-US" sz="28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𝑗</m:t>
                          </m:r>
                        </m:sub>
                      </m:sSub>
                      <m:r>
                        <a:rPr lang="en-US" sz="28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≥0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 </m:t>
                      </m:r>
                    </m:oMath>
                  </m:oMathPara>
                </a14:m>
                <a:endParaRPr lang="en-US" sz="2800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4" name="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3764" y="2644569"/>
                <a:ext cx="7991205" cy="2206117"/>
              </a:xfrm>
              <a:prstGeom prst="rect">
                <a:avLst/>
              </a:prstGeom>
              <a:blipFill rotWithShape="0">
                <a:blip r:embed="rId3"/>
                <a:stretch>
                  <a:fillRect l="-1907" t="-165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рямоугольник 4"/>
              <p:cNvSpPr/>
              <p:nvPr/>
            </p:nvSpPr>
            <p:spPr>
              <a:xfrm>
                <a:off x="4200794" y="5111544"/>
                <a:ext cx="8144683" cy="797654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spAutoFit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en-US" sz="32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Then</a:t>
                </a:r>
                <a:r>
                  <a:rPr lang="en-US" sz="32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sz="32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2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𝑋</m:t>
                        </m:r>
                      </m:e>
                    </m:d>
                    <m:r>
                      <a:rPr lang="en-US" sz="32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nary>
                      <m:naryPr>
                        <m:chr m:val="∑"/>
                        <m:ctrlPr>
                          <a:rPr lang="en-US" sz="32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sz="32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𝑗</m:t>
                        </m:r>
                        <m:r>
                          <a:rPr lang="en-US" sz="32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en-US" sz="32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</m:t>
                        </m:r>
                      </m:sup>
                      <m:e>
                        <m:sSub>
                          <m:sSubPr>
                            <m:ctrlPr>
                              <a:rPr lang="en-US" sz="3200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𝜆</m:t>
                            </m:r>
                          </m:e>
                          <m:sub>
                            <m:r>
                              <a:rPr lang="en-US" sz="3200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𝑗</m:t>
                            </m:r>
                          </m:sub>
                        </m:sSub>
                        <m:sSub>
                          <m:sSubPr>
                            <m:ctrlPr>
                              <a:rPr lang="en-US" sz="3200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𝑓</m:t>
                            </m:r>
                            <m:r>
                              <a:rPr lang="en-US" sz="3200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sz="3200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𝐴</m:t>
                            </m:r>
                          </m:e>
                          <m:sub>
                            <m:r>
                              <a:rPr lang="en-US" sz="3200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𝑗</m:t>
                            </m:r>
                          </m:sub>
                        </m:sSub>
                        <m:r>
                          <a:rPr lang="en-US" sz="32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e>
                    </m:nary>
                    <m:r>
                      <a:rPr lang="en-US" sz="32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func>
                      <m:funcPr>
                        <m:ctrlPr>
                          <a:rPr lang="en-US" sz="32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sz="3200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sz="3200" b="0" i="0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max</m:t>
                            </m:r>
                          </m:e>
                          <m:lim>
                            <m:r>
                              <a:rPr lang="en-US" sz="3200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𝑗</m:t>
                            </m:r>
                          </m:lim>
                        </m:limLow>
                      </m:fName>
                      <m:e>
                        <m:r>
                          <a:rPr lang="en-US" sz="32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n-US" sz="3200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sz="3200" b="0" i="1" smtClean="0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3200" b="0" i="1" smtClean="0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𝐴</m:t>
                                </m:r>
                              </m:e>
                              <m:sub>
                                <m:r>
                                  <a:rPr lang="en-US" sz="3200" b="0" i="1" smtClean="0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𝑗</m:t>
                                </m:r>
                              </m:sub>
                            </m:sSub>
                          </m:e>
                        </m:d>
                      </m:e>
                    </m:func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 </m:t>
                    </m:r>
                  </m:oMath>
                </a14:m>
                <a:endParaRPr lang="en-US" sz="3200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00794" y="5111544"/>
                <a:ext cx="8144683" cy="797654"/>
              </a:xfrm>
              <a:prstGeom prst="rect">
                <a:avLst/>
              </a:prstGeom>
              <a:blipFill rotWithShape="0">
                <a:blip r:embed="rId4"/>
                <a:stretch>
                  <a:fillRect l="-1871" b="-1307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55742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4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200794" y="193266"/>
            <a:ext cx="80041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The M</a:t>
            </a:r>
            <a:r>
              <a:rPr lang="en-US" sz="4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aximum Profit </a:t>
            </a:r>
            <a:r>
              <a:rPr lang="en-US" sz="40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Problem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5" name="Прямоугольник 14"/>
              <p:cNvSpPr/>
              <p:nvPr/>
            </p:nvSpPr>
            <p:spPr>
              <a:xfrm>
                <a:off x="4187825" y="884218"/>
                <a:ext cx="7991205" cy="2456057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spAutoFit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en-US" sz="32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A company processes </a:t>
                </a:r>
                <a:r>
                  <a:rPr lang="en-US" sz="3200" dirty="0" smtClean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resources</a:t>
                </a:r>
                <a:r>
                  <a:rPr lang="en-US" sz="32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sz="32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32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,…, </m:t>
                    </m:r>
                    <m:sSub>
                      <m:sSubPr>
                        <m:ctrlPr>
                          <a:rPr lang="en-US" sz="32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sz="32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𝑚</m:t>
                        </m:r>
                      </m:sub>
                    </m:sSub>
                  </m:oMath>
                </a14:m>
                <a:r>
                  <a:rPr lang="en-US" sz="32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of </a:t>
                </a:r>
                <a:r>
                  <a:rPr lang="en-US" sz="3200" dirty="0" smtClean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amounts</a:t>
                </a:r>
                <a:r>
                  <a:rPr lang="en-US" sz="32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sz="32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32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,…, </m:t>
                    </m:r>
                    <m:sSub>
                      <m:sSubPr>
                        <m:ctrlPr>
                          <a:rPr lang="en-US" sz="32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sz="32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𝑚</m:t>
                        </m:r>
                      </m:sub>
                    </m:sSub>
                  </m:oMath>
                </a14:m>
                <a:r>
                  <a:rPr lang="en-US" sz="32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, respectively, and wants to produce </a:t>
                </a:r>
                <a:r>
                  <a:rPr lang="en-US" sz="3200" dirty="0" smtClean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products</a:t>
                </a:r>
                <a:r>
                  <a:rPr lang="en-US" sz="32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sz="32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32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,…, </m:t>
                    </m:r>
                    <m:sSub>
                      <m:sSubPr>
                        <m:ctrlPr>
                          <a:rPr lang="en-US" sz="32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sz="32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sz="32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of amounts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32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3200" i="1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,…, </m:t>
                    </m:r>
                    <m:sSub>
                      <m:sSubPr>
                        <m:ctrlPr>
                          <a:rPr lang="en-US" sz="32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32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sz="32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, </a:t>
                </a:r>
                <a:r>
                  <a:rPr lang="en-US" sz="32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respectively.</a:t>
                </a:r>
                <a:endParaRPr lang="ru-RU" sz="3200" cap="none" spc="0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15" name="Прямоугольник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87825" y="884218"/>
                <a:ext cx="7991205" cy="2456057"/>
              </a:xfrm>
              <a:prstGeom prst="rect">
                <a:avLst/>
              </a:prstGeom>
              <a:blipFill rotWithShape="0">
                <a:blip r:embed="rId2"/>
                <a:stretch>
                  <a:fillRect l="-1983" t="-1489" r="-2822" b="-496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Прямоугольник 3"/>
              <p:cNvSpPr/>
              <p:nvPr/>
            </p:nvSpPr>
            <p:spPr>
              <a:xfrm>
                <a:off x="4200794" y="3340275"/>
                <a:ext cx="7991205" cy="1960024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spAutoFit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en-US" sz="32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Let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sz="32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𝑖𝑗</m:t>
                        </m:r>
                      </m:sub>
                    </m:sSub>
                  </m:oMath>
                </a14:m>
                <a:r>
                  <a:rPr lang="en-US" sz="32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be the amount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sz="32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needed to produce a unit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𝑗</m:t>
                        </m:r>
                      </m:sub>
                    </m:sSub>
                  </m:oMath>
                </a14:m>
                <a:r>
                  <a:rPr lang="en-US" sz="32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. Clearly, the following inequalities should hold:</a:t>
                </a:r>
              </a:p>
            </p:txBody>
          </p:sp>
        </mc:Choice>
        <mc:Fallback>
          <p:sp>
            <p:nvSpPr>
              <p:cNvPr id="4" name="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00794" y="3340275"/>
                <a:ext cx="7991205" cy="1960024"/>
              </a:xfrm>
              <a:prstGeom prst="rect">
                <a:avLst/>
              </a:prstGeom>
              <a:blipFill rotWithShape="0">
                <a:blip r:embed="rId3"/>
                <a:stretch>
                  <a:fillRect l="-1907" t="-312" b="-654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Прямоугольник 4"/>
              <p:cNvSpPr/>
              <p:nvPr/>
            </p:nvSpPr>
            <p:spPr>
              <a:xfrm>
                <a:off x="4178569" y="4893194"/>
                <a:ext cx="7991205" cy="1772408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spAutoFit/>
              </a:bodyPr>
              <a:lstStyle/>
              <a:p>
                <a:pPr>
                  <a:lnSpc>
                    <a:spcPct val="12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32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32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𝑗</m:t>
                          </m:r>
                          <m:r>
                            <a:rPr lang="en-US" sz="32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32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sSub>
                            <m:sSubPr>
                              <m:ctrlPr>
                                <a:rPr lang="en-US" sz="3200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200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sz="3200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𝑖𝑗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sz="3200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200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3200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𝑗</m:t>
                              </m:r>
                            </m:sub>
                          </m:sSub>
                          <m:r>
                            <a:rPr lang="en-US" sz="32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≤</m:t>
                          </m:r>
                          <m:sSub>
                            <m:sSubPr>
                              <m:ctrlPr>
                                <a:rPr lang="en-US" sz="3200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200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𝑏</m:t>
                              </m:r>
                            </m:e>
                            <m:sub>
                              <m:r>
                                <a:rPr lang="en-US" sz="3200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sz="32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 </m:t>
                          </m:r>
                          <m:sSub>
                            <m:sSubPr>
                              <m:ctrlPr>
                                <a:rPr lang="en-US" sz="3200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200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  </m:t>
                              </m:r>
                              <m:r>
                                <a:rPr lang="en-US" sz="3200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3200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𝑗</m:t>
                              </m:r>
                            </m:sub>
                          </m:sSub>
                          <m:r>
                            <a:rPr lang="en-US" sz="32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≥0,  </m:t>
                          </m:r>
                        </m:e>
                      </m:nary>
                      <m:r>
                        <a:rPr lang="en-US" sz="32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</m:t>
                      </m:r>
                      <m:r>
                        <a:rPr lang="en-US" sz="3200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𝑖</m:t>
                      </m:r>
                      <m:r>
                        <a:rPr lang="en-US" sz="3200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=1, …, </m:t>
                      </m:r>
                      <m:r>
                        <a:rPr lang="en-US" sz="3200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𝑚</m:t>
                      </m:r>
                    </m:oMath>
                  </m:oMathPara>
                </a14:m>
                <a:endParaRPr lang="en-US" sz="3200" dirty="0" smtClean="0">
                  <a:solidFill>
                    <a:srgbClr val="0070C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78569" y="4893194"/>
                <a:ext cx="7991205" cy="1772408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00082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4" grpId="0"/>
      <p:bldP spid="5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1960</TotalTime>
  <Words>439</Words>
  <Application>Microsoft Office PowerPoint</Application>
  <PresentationFormat>Широкоэкранный</PresentationFormat>
  <Paragraphs>65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1" baseType="lpstr">
      <vt:lpstr>Arial</vt:lpstr>
      <vt:lpstr>Calibri</vt:lpstr>
      <vt:lpstr>Calibri Light</vt:lpstr>
      <vt:lpstr>Cambria</vt:lpstr>
      <vt:lpstr>Cambria Math</vt:lpstr>
      <vt:lpstr>Sitka Small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Николай Богачев</dc:creator>
  <cp:lastModifiedBy>studio</cp:lastModifiedBy>
  <cp:revision>199</cp:revision>
  <dcterms:created xsi:type="dcterms:W3CDTF">2019-11-15T16:30:27Z</dcterms:created>
  <dcterms:modified xsi:type="dcterms:W3CDTF">2019-11-27T11:13:06Z</dcterms:modified>
</cp:coreProperties>
</file>